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58" r:id="rId6"/>
    <p:sldId id="259" r:id="rId7"/>
    <p:sldId id="260" r:id="rId8"/>
    <p:sldId id="261" r:id="rId9"/>
    <p:sldId id="262" r:id="rId10"/>
    <p:sldId id="287" r:id="rId11"/>
    <p:sldId id="263" r:id="rId12"/>
    <p:sldId id="264" r:id="rId13"/>
    <p:sldId id="273" r:id="rId14"/>
    <p:sldId id="288" r:id="rId15"/>
    <p:sldId id="286" r:id="rId16"/>
    <p:sldId id="265" r:id="rId17"/>
    <p:sldId id="275" r:id="rId18"/>
    <p:sldId id="266" r:id="rId19"/>
    <p:sldId id="276" r:id="rId20"/>
    <p:sldId id="267" r:id="rId21"/>
    <p:sldId id="277" r:id="rId22"/>
    <p:sldId id="285" r:id="rId23"/>
    <p:sldId id="279" r:id="rId24"/>
    <p:sldId id="268" r:id="rId25"/>
    <p:sldId id="280" r:id="rId26"/>
    <p:sldId id="281" r:id="rId27"/>
    <p:sldId id="269" r:id="rId28"/>
    <p:sldId id="282" r:id="rId29"/>
    <p:sldId id="283" r:id="rId30"/>
    <p:sldId id="270" r:id="rId31"/>
    <p:sldId id="284"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88886F-067A-0594-4C39-84B569B9619E}" name="Perreira,Daniel" initials="P" userId="S::daniel.perreira@mymona.uwi.edu::9291eff1-7d57-442a-99c8-1d4be20fce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7A8"/>
    <a:srgbClr val="EAEBD4"/>
    <a:srgbClr val="D8E4C4"/>
    <a:srgbClr val="FFF5E7"/>
    <a:srgbClr val="0836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3EC59-43C5-1549-BFF3-3A5311BA3740}" type="datetimeFigureOut">
              <a:rPr lang="en-US" smtClean="0"/>
              <a:t>7/26/22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1D9A8-F80B-E346-8373-86AA97810548}" type="slidenum">
              <a:rPr lang="en-US" smtClean="0"/>
              <a:t>‹#›</a:t>
            </a:fld>
            <a:endParaRPr lang="en-US"/>
          </a:p>
        </p:txBody>
      </p:sp>
    </p:spTree>
    <p:extLst>
      <p:ext uri="{BB962C8B-B14F-4D97-AF65-F5344CB8AC3E}">
        <p14:creationId xmlns:p14="http://schemas.microsoft.com/office/powerpoint/2010/main" val="276371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0530-9AA6-E309-3615-14470086EE9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F050B5-E41E-7C71-61BD-420DA1033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937252-F3A8-A02A-2AE6-79C2B5267054}"/>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5" name="Footer Placeholder 4">
            <a:extLst>
              <a:ext uri="{FF2B5EF4-FFF2-40B4-BE49-F238E27FC236}">
                <a16:creationId xmlns:a16="http://schemas.microsoft.com/office/drawing/2014/main" id="{84A31C4B-25BC-2688-CB7D-AA8096270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E5C86-E454-4122-3702-0F4A21FC45DA}"/>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4192109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DEA2-E0C6-6E2D-9560-441DD145662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46D52B-D051-AF04-73E9-EBEC931F9B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A81B24-7A8D-14F3-1579-85AC09F99E09}"/>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5" name="Footer Placeholder 4">
            <a:extLst>
              <a:ext uri="{FF2B5EF4-FFF2-40B4-BE49-F238E27FC236}">
                <a16:creationId xmlns:a16="http://schemas.microsoft.com/office/drawing/2014/main" id="{25F7F80C-3CB7-66F2-4C69-1623AC5EA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C2370-AC20-BC94-04C6-5C5026A0DE37}"/>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2401465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C68A-95B9-7245-358F-F261362605B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CFFF6A-12C7-D198-12AD-065FF5D298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4C37BB-A25B-C112-02BB-1EBC11389013}"/>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5" name="Footer Placeholder 4">
            <a:extLst>
              <a:ext uri="{FF2B5EF4-FFF2-40B4-BE49-F238E27FC236}">
                <a16:creationId xmlns:a16="http://schemas.microsoft.com/office/drawing/2014/main" id="{112F348D-CA8C-1717-E9BF-5B307B67F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CC9B-AA9E-C293-D9E2-F239EF19713F}"/>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3664673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1">
  <p:cSld name="Only Title 1">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229" name="Google Shape;229;p22"/>
          <p:cNvGrpSpPr/>
          <p:nvPr/>
        </p:nvGrpSpPr>
        <p:grpSpPr>
          <a:xfrm>
            <a:off x="7328746" y="5679634"/>
            <a:ext cx="4863255" cy="1178380"/>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7219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1264-E320-4183-7A81-697A5FAF73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654163-F02F-FDAC-9E1D-CD67FDB557F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FE7B31-AD51-D808-B009-5934E18ECA50}"/>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5" name="Footer Placeholder 4">
            <a:extLst>
              <a:ext uri="{FF2B5EF4-FFF2-40B4-BE49-F238E27FC236}">
                <a16:creationId xmlns:a16="http://schemas.microsoft.com/office/drawing/2014/main" id="{D8E58698-FA53-2D9B-FA4E-32C20EDAF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DF2BF-BE1C-83B1-C569-28BE47CCCC51}"/>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2657121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0CE4-3E01-1A65-4AA7-F12C8F3B21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3932F1E-2E3E-2CDE-AA80-55B9C938AC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DE0E941-7471-AF82-4285-51F393C01D03}"/>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5" name="Footer Placeholder 4">
            <a:extLst>
              <a:ext uri="{FF2B5EF4-FFF2-40B4-BE49-F238E27FC236}">
                <a16:creationId xmlns:a16="http://schemas.microsoft.com/office/drawing/2014/main" id="{375FBC86-6988-3EE6-5A61-7205890E0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2255D-91C8-4495-5A88-D2621CC33432}"/>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2396368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E124-6EE2-67E0-38E9-6D82AB3231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3786A9-9C23-B7FF-6802-855F9817BE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9D09100-0B10-5D23-DBA9-34B9304A55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669A7E-FA02-BE12-0847-DC4BC9588767}"/>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6" name="Footer Placeholder 5">
            <a:extLst>
              <a:ext uri="{FF2B5EF4-FFF2-40B4-BE49-F238E27FC236}">
                <a16:creationId xmlns:a16="http://schemas.microsoft.com/office/drawing/2014/main" id="{98C1EE2F-8709-B6EC-516E-94B75F5F3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FB00D-EED2-D1C2-9F83-8D8C636397A1}"/>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730602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C0E9-C49D-9AA6-E270-0B5825DCD89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B8134B-EC3F-E71E-379E-4A0F8159E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5012B3-DE53-C3F7-8BB8-F57F792221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CE6FC1-B784-738D-91F0-7715FB1DE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7F640E-6173-80AC-28D0-4AB1AB36B5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08F2729-9FFF-DC93-B962-AD2F0BDD4AE4}"/>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8" name="Footer Placeholder 7">
            <a:extLst>
              <a:ext uri="{FF2B5EF4-FFF2-40B4-BE49-F238E27FC236}">
                <a16:creationId xmlns:a16="http://schemas.microsoft.com/office/drawing/2014/main" id="{97741E8C-19A3-438F-CCB5-875C06281D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6BF5F6-0840-0C38-10CC-D89901BE474F}"/>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1861154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7FAA-298E-D84C-05F0-61F5F6F754F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F07C15-DD0C-9291-27B7-CA6EF47BC6AF}"/>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4" name="Footer Placeholder 3">
            <a:extLst>
              <a:ext uri="{FF2B5EF4-FFF2-40B4-BE49-F238E27FC236}">
                <a16:creationId xmlns:a16="http://schemas.microsoft.com/office/drawing/2014/main" id="{947688ED-FEC0-8EC2-96AA-6CA17E178F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C7F3F-003D-BCFF-6B7A-CA717F8A11E6}"/>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1754814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4AA4C-3287-770A-90BE-8EAA8225F3A1}"/>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3" name="Footer Placeholder 2">
            <a:extLst>
              <a:ext uri="{FF2B5EF4-FFF2-40B4-BE49-F238E27FC236}">
                <a16:creationId xmlns:a16="http://schemas.microsoft.com/office/drawing/2014/main" id="{A4B51C79-8A5F-C578-11FE-5E35F56F0A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04D4F0-07CF-45C1-F893-77B7A357808E}"/>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3311499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1F79-AA9C-661E-9C58-B5740A1C5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50A2472-4CBC-9607-1759-4FF1D56DE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94BB0AC-1B00-3A3A-BBFB-AE725AEE2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9DC4FD-90C0-A5FA-E938-9A3AE6A8C63F}"/>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6" name="Footer Placeholder 5">
            <a:extLst>
              <a:ext uri="{FF2B5EF4-FFF2-40B4-BE49-F238E27FC236}">
                <a16:creationId xmlns:a16="http://schemas.microsoft.com/office/drawing/2014/main" id="{A647A631-B5C7-59DF-95DF-21BC3C499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97059-C640-7F85-1204-808BEEE459B0}"/>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3422420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EF29-C73A-7E2C-F16B-70FB00E8EA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FCA900-02C8-CBED-7190-79138DA9C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37F70-660B-E564-674D-2595045C0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7089D-C706-93A5-1861-E56BFCA03290}"/>
              </a:ext>
            </a:extLst>
          </p:cNvPr>
          <p:cNvSpPr>
            <a:spLocks noGrp="1"/>
          </p:cNvSpPr>
          <p:nvPr>
            <p:ph type="dt" sz="half" idx="10"/>
          </p:nvPr>
        </p:nvSpPr>
        <p:spPr/>
        <p:txBody>
          <a:bodyPr/>
          <a:lstStyle/>
          <a:p>
            <a:fld id="{4742E9C7-4056-E54C-95A5-D7B8F88C4205}" type="datetimeFigureOut">
              <a:rPr lang="en-US" smtClean="0"/>
              <a:t>7/26/22</a:t>
            </a:fld>
            <a:endParaRPr lang="en-US"/>
          </a:p>
        </p:txBody>
      </p:sp>
      <p:sp>
        <p:nvSpPr>
          <p:cNvPr id="6" name="Footer Placeholder 5">
            <a:extLst>
              <a:ext uri="{FF2B5EF4-FFF2-40B4-BE49-F238E27FC236}">
                <a16:creationId xmlns:a16="http://schemas.microsoft.com/office/drawing/2014/main" id="{0BDCD783-7FA0-EFB5-6474-EF2F16EBD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62BD7-9923-EDC0-8CBF-2E76B3985A38}"/>
              </a:ext>
            </a:extLst>
          </p:cNvPr>
          <p:cNvSpPr>
            <a:spLocks noGrp="1"/>
          </p:cNvSpPr>
          <p:nvPr>
            <p:ph type="sldNum" sz="quarter" idx="12"/>
          </p:nvPr>
        </p:nvSpPr>
        <p:spPr/>
        <p:txBody>
          <a:bodyPr/>
          <a:lstStyle/>
          <a:p>
            <a:fld id="{3643F9E5-5FE7-024B-BFE5-659B51F841B2}" type="slidenum">
              <a:rPr lang="en-US" smtClean="0"/>
              <a:t>‹#›</a:t>
            </a:fld>
            <a:endParaRPr lang="en-US"/>
          </a:p>
        </p:txBody>
      </p:sp>
    </p:spTree>
    <p:extLst>
      <p:ext uri="{BB962C8B-B14F-4D97-AF65-F5344CB8AC3E}">
        <p14:creationId xmlns:p14="http://schemas.microsoft.com/office/powerpoint/2010/main" val="4262241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E266D-6110-300D-E81C-A757DCF04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18DDC-8301-F9D7-4E40-2C9F702992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178F1F-C014-6D9F-0C92-94FDE0521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2E9C7-4056-E54C-95A5-D7B8F88C4205}" type="datetimeFigureOut">
              <a:rPr lang="en-US" smtClean="0"/>
              <a:t>7/26/22</a:t>
            </a:fld>
            <a:endParaRPr lang="en-US"/>
          </a:p>
        </p:txBody>
      </p:sp>
      <p:sp>
        <p:nvSpPr>
          <p:cNvPr id="5" name="Footer Placeholder 4">
            <a:extLst>
              <a:ext uri="{FF2B5EF4-FFF2-40B4-BE49-F238E27FC236}">
                <a16:creationId xmlns:a16="http://schemas.microsoft.com/office/drawing/2014/main" id="{DD5DCED6-0A8B-DA1E-EF54-11FCA036D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FB3501-A5B3-2FFA-2DBB-7B5E2975B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3F9E5-5FE7-024B-BFE5-659B51F841B2}" type="slidenum">
              <a:rPr lang="en-US" smtClean="0"/>
              <a:t>‹#›</a:t>
            </a:fld>
            <a:endParaRPr lang="en-US"/>
          </a:p>
        </p:txBody>
      </p:sp>
    </p:spTree>
    <p:extLst>
      <p:ext uri="{BB962C8B-B14F-4D97-AF65-F5344CB8AC3E}">
        <p14:creationId xmlns:p14="http://schemas.microsoft.com/office/powerpoint/2010/main" val="364558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D5D1-6DD9-E7BC-6E4B-FE6189A0730F}"/>
              </a:ext>
            </a:extLst>
          </p:cNvPr>
          <p:cNvSpPr>
            <a:spLocks noGrp="1"/>
          </p:cNvSpPr>
          <p:nvPr>
            <p:ph type="ctrTitle"/>
          </p:nvPr>
        </p:nvSpPr>
        <p:spPr>
          <a:xfrm>
            <a:off x="1578429" y="1445425"/>
            <a:ext cx="9144000" cy="2387600"/>
          </a:xfrm>
        </p:spPr>
        <p:txBody>
          <a:bodyPr>
            <a:normAutofit fontScale="90000"/>
          </a:bodyPr>
          <a:lstStyle/>
          <a:p>
            <a:r>
              <a:rPr lang="en-US" dirty="0">
                <a:solidFill>
                  <a:srgbClr val="083603"/>
                </a:solidFill>
              </a:rPr>
              <a:t>Sustainable Financing for IAS Management in the</a:t>
            </a:r>
            <a:br>
              <a:rPr lang="en-US" dirty="0">
                <a:solidFill>
                  <a:srgbClr val="083603"/>
                </a:solidFill>
              </a:rPr>
            </a:br>
            <a:r>
              <a:rPr lang="en-US" dirty="0">
                <a:solidFill>
                  <a:srgbClr val="083603"/>
                </a:solidFill>
              </a:rPr>
              <a:t>Caribbean</a:t>
            </a:r>
          </a:p>
        </p:txBody>
      </p:sp>
      <p:sp>
        <p:nvSpPr>
          <p:cNvPr id="10" name="Wave 9">
            <a:extLst>
              <a:ext uri="{FF2B5EF4-FFF2-40B4-BE49-F238E27FC236}">
                <a16:creationId xmlns:a16="http://schemas.microsoft.com/office/drawing/2014/main" id="{F16D0FCD-7C9E-13FE-FFD4-E0F514F7E7AF}"/>
              </a:ext>
            </a:extLst>
          </p:cNvPr>
          <p:cNvSpPr/>
          <p:nvPr/>
        </p:nvSpPr>
        <p:spPr>
          <a:xfrm rot="10800000">
            <a:off x="-489857" y="4385469"/>
            <a:ext cx="12681857" cy="6739981"/>
          </a:xfrm>
          <a:prstGeom prst="wave">
            <a:avLst>
              <a:gd name="adj1" fmla="val 12500"/>
              <a:gd name="adj2" fmla="val -338"/>
            </a:avLst>
          </a:prstGeom>
          <a:solidFill>
            <a:srgbClr val="B6D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A0E2670-8322-6997-EB51-64276F7E8238}"/>
              </a:ext>
            </a:extLst>
          </p:cNvPr>
          <p:cNvSpPr>
            <a:spLocks noGrp="1"/>
          </p:cNvSpPr>
          <p:nvPr>
            <p:ph type="subTitle" idx="1"/>
          </p:nvPr>
        </p:nvSpPr>
        <p:spPr>
          <a:xfrm>
            <a:off x="1524000" y="4146267"/>
            <a:ext cx="9144000" cy="1655762"/>
          </a:xfrm>
        </p:spPr>
        <p:txBody>
          <a:bodyPr/>
          <a:lstStyle/>
          <a:p>
            <a:r>
              <a:rPr lang="en-US" dirty="0">
                <a:solidFill>
                  <a:srgbClr val="083603"/>
                </a:solidFill>
              </a:rPr>
              <a:t>A case for the Caribbean IAS Trust Fund</a:t>
            </a:r>
          </a:p>
        </p:txBody>
      </p:sp>
      <p:sp>
        <p:nvSpPr>
          <p:cNvPr id="23" name="Oval 22">
            <a:extLst>
              <a:ext uri="{FF2B5EF4-FFF2-40B4-BE49-F238E27FC236}">
                <a16:creationId xmlns:a16="http://schemas.microsoft.com/office/drawing/2014/main" id="{0EAF377B-DEE7-AB61-8132-FCA384B4F1CF}"/>
              </a:ext>
            </a:extLst>
          </p:cNvPr>
          <p:cNvSpPr/>
          <p:nvPr/>
        </p:nvSpPr>
        <p:spPr>
          <a:xfrm>
            <a:off x="625588" y="-1601253"/>
            <a:ext cx="3200399" cy="2772567"/>
          </a:xfrm>
          <a:prstGeom prst="ellipse">
            <a:avLst/>
          </a:prstGeom>
          <a:solidFill>
            <a:srgbClr val="D8E4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84D7408-4121-1A85-32AB-60B16EBE47ED}"/>
              </a:ext>
            </a:extLst>
          </p:cNvPr>
          <p:cNvSpPr/>
          <p:nvPr/>
        </p:nvSpPr>
        <p:spPr>
          <a:xfrm>
            <a:off x="0" y="-626394"/>
            <a:ext cx="1578429" cy="1422808"/>
          </a:xfrm>
          <a:prstGeom prst="ellipse">
            <a:avLst/>
          </a:prstGeom>
          <a:solidFill>
            <a:srgbClr val="D8E4C4">
              <a:alpha val="4341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35B8FFB-F514-AD76-C78F-5234BAA61EE4}"/>
              </a:ext>
            </a:extLst>
          </p:cNvPr>
          <p:cNvSpPr/>
          <p:nvPr/>
        </p:nvSpPr>
        <p:spPr>
          <a:xfrm>
            <a:off x="3363344" y="-248989"/>
            <a:ext cx="925286" cy="961572"/>
          </a:xfrm>
          <a:prstGeom prst="ellipse">
            <a:avLst/>
          </a:prstGeom>
          <a:solidFill>
            <a:srgbClr val="D8E4C4">
              <a:alpha val="4291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9A06A3B-362F-2D68-6B5E-121CE2BC7F8E}"/>
              </a:ext>
            </a:extLst>
          </p:cNvPr>
          <p:cNvSpPr/>
          <p:nvPr/>
        </p:nvSpPr>
        <p:spPr>
          <a:xfrm flipH="1">
            <a:off x="-1829481" y="-778794"/>
            <a:ext cx="2864302" cy="2872197"/>
          </a:xfrm>
          <a:prstGeom prst="ellipse">
            <a:avLst/>
          </a:prstGeom>
          <a:solidFill>
            <a:srgbClr val="D8E4C4">
              <a:alpha val="4291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9999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B3EE-EBFB-903C-D84C-FFD3085179F3}"/>
              </a:ext>
            </a:extLst>
          </p:cNvPr>
          <p:cNvSpPr>
            <a:spLocks noGrp="1"/>
          </p:cNvSpPr>
          <p:nvPr>
            <p:ph type="title"/>
          </p:nvPr>
        </p:nvSpPr>
        <p:spPr/>
        <p:txBody>
          <a:bodyPr/>
          <a:lstStyle/>
          <a:p>
            <a:r>
              <a:rPr lang="en-US" dirty="0"/>
              <a:t>Legal Structure</a:t>
            </a:r>
          </a:p>
        </p:txBody>
      </p:sp>
      <p:sp>
        <p:nvSpPr>
          <p:cNvPr id="3" name="Content Placeholder 2">
            <a:extLst>
              <a:ext uri="{FF2B5EF4-FFF2-40B4-BE49-F238E27FC236}">
                <a16:creationId xmlns:a16="http://schemas.microsoft.com/office/drawing/2014/main" id="{B7C5BA29-C4FB-2DE1-4027-12520C7F5A2D}"/>
              </a:ext>
            </a:extLst>
          </p:cNvPr>
          <p:cNvSpPr>
            <a:spLocks noGrp="1"/>
          </p:cNvSpPr>
          <p:nvPr>
            <p:ph idx="1"/>
          </p:nvPr>
        </p:nvSpPr>
        <p:spPr/>
        <p:txBody>
          <a:bodyPr/>
          <a:lstStyle/>
          <a:p>
            <a:r>
              <a:rPr lang="en-US" dirty="0"/>
              <a:t>To be established as a Trust under Barbados law, the following legislation is applicable:</a:t>
            </a:r>
          </a:p>
          <a:p>
            <a:r>
              <a:rPr lang="en-GB" dirty="0"/>
              <a:t>Trusts (Miscellaneous Provisions) Act, 2018</a:t>
            </a:r>
          </a:p>
          <a:p>
            <a:r>
              <a:rPr lang="en-GB" dirty="0"/>
              <a:t>Charities Act, 1980</a:t>
            </a:r>
            <a:r>
              <a:rPr lang="en-US" dirty="0"/>
              <a:t> </a:t>
            </a:r>
          </a:p>
          <a:p>
            <a:r>
              <a:rPr lang="en-GB" dirty="0"/>
              <a:t>Trustee Act</a:t>
            </a:r>
            <a:endParaRPr lang="en-US" dirty="0"/>
          </a:p>
          <a:p>
            <a:endParaRPr lang="en-US" dirty="0"/>
          </a:p>
        </p:txBody>
      </p:sp>
    </p:spTree>
    <p:extLst>
      <p:ext uri="{BB962C8B-B14F-4D97-AF65-F5344CB8AC3E}">
        <p14:creationId xmlns:p14="http://schemas.microsoft.com/office/powerpoint/2010/main" val="934575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B148-BFC3-326E-2C39-D0857AECBA66}"/>
              </a:ext>
            </a:extLst>
          </p:cNvPr>
          <p:cNvSpPr>
            <a:spLocks noGrp="1"/>
          </p:cNvSpPr>
          <p:nvPr>
            <p:ph type="title"/>
          </p:nvPr>
        </p:nvSpPr>
        <p:spPr/>
        <p:txBody>
          <a:bodyPr/>
          <a:lstStyle/>
          <a:p>
            <a:r>
              <a:rPr lang="en-US" dirty="0"/>
              <a:t>Case for Barbados</a:t>
            </a:r>
          </a:p>
        </p:txBody>
      </p:sp>
      <p:sp>
        <p:nvSpPr>
          <p:cNvPr id="6" name="Content Placeholder 5">
            <a:extLst>
              <a:ext uri="{FF2B5EF4-FFF2-40B4-BE49-F238E27FC236}">
                <a16:creationId xmlns:a16="http://schemas.microsoft.com/office/drawing/2014/main" id="{5E40DE64-3DC7-9F65-3175-754E09D2BC1E}"/>
              </a:ext>
            </a:extLst>
          </p:cNvPr>
          <p:cNvSpPr>
            <a:spLocks noGrp="1"/>
          </p:cNvSpPr>
          <p:nvPr>
            <p:ph idx="1"/>
          </p:nvPr>
        </p:nvSpPr>
        <p:spPr/>
        <p:txBody>
          <a:bodyPr/>
          <a:lstStyle/>
          <a:p>
            <a:pPr fontAlgn="t"/>
            <a:r>
              <a:rPr lang="en-US" dirty="0"/>
              <a:t>Specific Trustee Act defining responsibilities of the trustee</a:t>
            </a:r>
          </a:p>
          <a:p>
            <a:pPr fontAlgn="t"/>
            <a:r>
              <a:rPr lang="en-US" dirty="0"/>
              <a:t>Charities Act with explicit guidelines regarding tax exemptions for charities</a:t>
            </a:r>
          </a:p>
          <a:p>
            <a:pPr fontAlgn="t"/>
            <a:r>
              <a:rPr lang="en-US" dirty="0"/>
              <a:t>No limit on number of trustees or </a:t>
            </a:r>
            <a:r>
              <a:rPr lang="en-US"/>
              <a:t>nationality requirements</a:t>
            </a:r>
            <a:endParaRPr lang="en-US" dirty="0"/>
          </a:p>
          <a:p>
            <a:pPr fontAlgn="t"/>
            <a:r>
              <a:rPr lang="en-US" dirty="0"/>
              <a:t>Strong financial services industry with experienced professionals to support fund establishment</a:t>
            </a:r>
          </a:p>
          <a:p>
            <a:pPr fontAlgn="t"/>
            <a:endParaRPr lang="en-US" dirty="0"/>
          </a:p>
          <a:p>
            <a:endParaRPr lang="en-US" dirty="0"/>
          </a:p>
        </p:txBody>
      </p:sp>
    </p:spTree>
    <p:extLst>
      <p:ext uri="{BB962C8B-B14F-4D97-AF65-F5344CB8AC3E}">
        <p14:creationId xmlns:p14="http://schemas.microsoft.com/office/powerpoint/2010/main" val="1642082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7"/>
        </a:solidFill>
        <a:effectLst/>
      </p:bgPr>
    </p:bg>
    <p:spTree>
      <p:nvGrpSpPr>
        <p:cNvPr id="1" name=""/>
        <p:cNvGrpSpPr/>
        <p:nvPr/>
      </p:nvGrpSpPr>
      <p:grpSpPr>
        <a:xfrm>
          <a:off x="0" y="0"/>
          <a:ext cx="0" cy="0"/>
          <a:chOff x="0" y="0"/>
          <a:chExt cx="0" cy="0"/>
        </a:xfrm>
      </p:grpSpPr>
      <p:sp>
        <p:nvSpPr>
          <p:cNvPr id="48" name="AutoShape 6">
            <a:extLst>
              <a:ext uri="{FF2B5EF4-FFF2-40B4-BE49-F238E27FC236}">
                <a16:creationId xmlns:a16="http://schemas.microsoft.com/office/drawing/2014/main" id="{D9612847-5207-7AC2-20ED-A41AAFB8F2C6}"/>
              </a:ext>
            </a:extLst>
          </p:cNvPr>
          <p:cNvSpPr/>
          <p:nvPr/>
        </p:nvSpPr>
        <p:spPr>
          <a:xfrm>
            <a:off x="2582961" y="4225686"/>
            <a:ext cx="2389276" cy="1847367"/>
          </a:xfrm>
          <a:prstGeom prst="line">
            <a:avLst/>
          </a:prstGeom>
          <a:ln w="19050" cap="rnd">
            <a:solidFill>
              <a:srgbClr val="004AAD"/>
            </a:solidFill>
            <a:prstDash val="solid"/>
            <a:headEnd type="oval" w="lg" len="lg"/>
            <a:tailEnd type="oval" w="lg" len="lg"/>
          </a:ln>
        </p:spPr>
      </p:sp>
      <p:grpSp>
        <p:nvGrpSpPr>
          <p:cNvPr id="2" name="Group 2"/>
          <p:cNvGrpSpPr/>
          <p:nvPr/>
        </p:nvGrpSpPr>
        <p:grpSpPr>
          <a:xfrm>
            <a:off x="3056289" y="-3198851"/>
            <a:ext cx="6056052" cy="6570167"/>
            <a:chOff x="0" y="0"/>
            <a:chExt cx="2354580" cy="2554467"/>
          </a:xfrm>
        </p:grpSpPr>
        <p:sp>
          <p:nvSpPr>
            <p:cNvPr id="3" name="Freeform 3"/>
            <p:cNvSpPr/>
            <p:nvPr/>
          </p:nvSpPr>
          <p:spPr>
            <a:xfrm>
              <a:off x="0" y="0"/>
              <a:ext cx="2353310" cy="2554467"/>
            </a:xfrm>
            <a:custGeom>
              <a:avLst/>
              <a:gdLst/>
              <a:ahLst/>
              <a:cxnLst/>
              <a:rect l="l" t="t" r="r" b="b"/>
              <a:pathLst>
                <a:path w="2353310" h="2554467">
                  <a:moveTo>
                    <a:pt x="784860" y="2487157"/>
                  </a:moveTo>
                  <a:cubicBezTo>
                    <a:pt x="905510" y="2527797"/>
                    <a:pt x="1042670" y="2554467"/>
                    <a:pt x="1177290" y="2554467"/>
                  </a:cubicBezTo>
                  <a:cubicBezTo>
                    <a:pt x="1311910" y="2554467"/>
                    <a:pt x="1441450" y="2531607"/>
                    <a:pt x="1560830" y="2490967"/>
                  </a:cubicBezTo>
                  <a:cubicBezTo>
                    <a:pt x="1563370" y="2489697"/>
                    <a:pt x="1565910" y="2489697"/>
                    <a:pt x="1568450" y="2488427"/>
                  </a:cubicBezTo>
                  <a:cubicBezTo>
                    <a:pt x="2016760" y="2325867"/>
                    <a:pt x="2346960" y="1896607"/>
                    <a:pt x="2353310" y="1395924"/>
                  </a:cubicBezTo>
                  <a:lnTo>
                    <a:pt x="2353310" y="0"/>
                  </a:lnTo>
                  <a:lnTo>
                    <a:pt x="0" y="0"/>
                  </a:lnTo>
                  <a:lnTo>
                    <a:pt x="0" y="1394896"/>
                  </a:lnTo>
                  <a:cubicBezTo>
                    <a:pt x="6350" y="1899146"/>
                    <a:pt x="331470" y="2328407"/>
                    <a:pt x="784860" y="2487157"/>
                  </a:cubicBezTo>
                  <a:close/>
                </a:path>
              </a:pathLst>
            </a:custGeom>
            <a:solidFill>
              <a:srgbClr val="FDEEDB">
                <a:alpha val="71765"/>
              </a:srgbClr>
            </a:solidFill>
          </p:spPr>
        </p:sp>
      </p:grpSp>
      <p:sp>
        <p:nvSpPr>
          <p:cNvPr id="4" name="AutoShape 4"/>
          <p:cNvSpPr/>
          <p:nvPr/>
        </p:nvSpPr>
        <p:spPr>
          <a:xfrm>
            <a:off x="2144486" y="6357653"/>
            <a:ext cx="2853756" cy="24505"/>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sp>
      <p:sp>
        <p:nvSpPr>
          <p:cNvPr id="5" name="AutoShape 5"/>
          <p:cNvSpPr/>
          <p:nvPr/>
        </p:nvSpPr>
        <p:spPr>
          <a:xfrm rot="5400000">
            <a:off x="6397238" y="4212032"/>
            <a:ext cx="272522" cy="0"/>
          </a:xfrm>
          <a:prstGeom prst="line">
            <a:avLst/>
          </a:prstGeom>
          <a:ln w="19050" cap="rnd">
            <a:solidFill>
              <a:srgbClr val="004AAD"/>
            </a:solidFill>
            <a:prstDash val="solid"/>
            <a:headEnd type="oval" w="lg" len="lg"/>
            <a:tailEnd type="oval" w="lg" len="lg"/>
          </a:ln>
        </p:spPr>
      </p:sp>
      <p:sp>
        <p:nvSpPr>
          <p:cNvPr id="6" name="AutoShape 6"/>
          <p:cNvSpPr/>
          <p:nvPr/>
        </p:nvSpPr>
        <p:spPr>
          <a:xfrm>
            <a:off x="2664791" y="3805727"/>
            <a:ext cx="2295378" cy="793179"/>
          </a:xfrm>
          <a:prstGeom prst="line">
            <a:avLst/>
          </a:prstGeom>
          <a:ln w="19050" cap="rnd">
            <a:solidFill>
              <a:srgbClr val="004AAD"/>
            </a:solidFill>
            <a:prstDash val="solid"/>
            <a:headEnd type="oval" w="lg" len="lg"/>
            <a:tailEnd type="oval" w="lg" len="lg"/>
          </a:ln>
        </p:spPr>
      </p:sp>
      <p:sp>
        <p:nvSpPr>
          <p:cNvPr id="7" name="AutoShape 7"/>
          <p:cNvSpPr/>
          <p:nvPr/>
        </p:nvSpPr>
        <p:spPr>
          <a:xfrm rot="-5402387">
            <a:off x="4497529" y="4343828"/>
            <a:ext cx="3214935" cy="0"/>
          </a:xfrm>
          <a:prstGeom prst="line">
            <a:avLst/>
          </a:prstGeom>
          <a:ln w="28575" cap="rnd">
            <a:solidFill>
              <a:srgbClr val="008037"/>
            </a:solidFill>
            <a:prstDash val="sysDash"/>
            <a:headEnd type="triangle" w="lg" len="med"/>
            <a:tailEnd type="none" w="sm" len="sm"/>
          </a:ln>
        </p:spPr>
      </p:sp>
      <p:grpSp>
        <p:nvGrpSpPr>
          <p:cNvPr id="8" name="Group 8"/>
          <p:cNvGrpSpPr/>
          <p:nvPr/>
        </p:nvGrpSpPr>
        <p:grpSpPr>
          <a:xfrm>
            <a:off x="1734620" y="5189335"/>
            <a:ext cx="856774" cy="471592"/>
            <a:chOff x="0" y="0"/>
            <a:chExt cx="1246543" cy="686132"/>
          </a:xfrm>
        </p:grpSpPr>
        <p:sp>
          <p:nvSpPr>
            <p:cNvPr id="9" name="Freeform 9"/>
            <p:cNvSpPr/>
            <p:nvPr/>
          </p:nvSpPr>
          <p:spPr>
            <a:xfrm>
              <a:off x="0" y="0"/>
              <a:ext cx="1246543" cy="686132"/>
            </a:xfrm>
            <a:custGeom>
              <a:avLst/>
              <a:gdLst/>
              <a:ahLst/>
              <a:cxnLst/>
              <a:rect l="l" t="t" r="r" b="b"/>
              <a:pathLst>
                <a:path w="1246543" h="686132">
                  <a:moveTo>
                    <a:pt x="0" y="0"/>
                  </a:moveTo>
                  <a:lnTo>
                    <a:pt x="1246543" y="0"/>
                  </a:lnTo>
                  <a:lnTo>
                    <a:pt x="1246543" y="686132"/>
                  </a:lnTo>
                  <a:lnTo>
                    <a:pt x="0" y="686132"/>
                  </a:lnTo>
                  <a:close/>
                </a:path>
              </a:pathLst>
            </a:custGeom>
            <a:solidFill>
              <a:srgbClr val="FFFFFF"/>
            </a:solidFill>
          </p:spPr>
        </p:sp>
      </p:grpSp>
      <p:grpSp>
        <p:nvGrpSpPr>
          <p:cNvPr id="10" name="Group 10"/>
          <p:cNvGrpSpPr/>
          <p:nvPr/>
        </p:nvGrpSpPr>
        <p:grpSpPr>
          <a:xfrm>
            <a:off x="5304394" y="3017487"/>
            <a:ext cx="1598971" cy="317257"/>
            <a:chOff x="0" y="0"/>
            <a:chExt cx="2246103" cy="445656"/>
          </a:xfrm>
        </p:grpSpPr>
        <p:sp>
          <p:nvSpPr>
            <p:cNvPr id="11" name="Freeform 11"/>
            <p:cNvSpPr/>
            <p:nvPr/>
          </p:nvSpPr>
          <p:spPr>
            <a:xfrm>
              <a:off x="0" y="0"/>
              <a:ext cx="2246103" cy="445656"/>
            </a:xfrm>
            <a:custGeom>
              <a:avLst/>
              <a:gdLst/>
              <a:ahLst/>
              <a:cxnLst/>
              <a:rect l="l" t="t" r="r" b="b"/>
              <a:pathLst>
                <a:path w="2246103" h="445656">
                  <a:moveTo>
                    <a:pt x="0" y="0"/>
                  </a:moveTo>
                  <a:lnTo>
                    <a:pt x="2246103" y="0"/>
                  </a:lnTo>
                  <a:lnTo>
                    <a:pt x="2246103" y="445656"/>
                  </a:lnTo>
                  <a:lnTo>
                    <a:pt x="0" y="445656"/>
                  </a:lnTo>
                  <a:close/>
                </a:path>
              </a:pathLst>
            </a:custGeom>
            <a:solidFill>
              <a:srgbClr val="FFFFFF"/>
            </a:solidFill>
          </p:spPr>
        </p:sp>
      </p:grpSp>
      <p:sp>
        <p:nvSpPr>
          <p:cNvPr id="12" name="AutoShape 12"/>
          <p:cNvSpPr/>
          <p:nvPr/>
        </p:nvSpPr>
        <p:spPr>
          <a:xfrm rot="45294" flipV="1">
            <a:off x="7247581" y="2455305"/>
            <a:ext cx="625004" cy="8235"/>
          </a:xfrm>
          <a:prstGeom prst="line">
            <a:avLst/>
          </a:prstGeom>
          <a:ln w="19050" cap="rnd">
            <a:solidFill>
              <a:srgbClr val="004AAD"/>
            </a:solidFill>
            <a:prstDash val="solid"/>
            <a:headEnd type="oval" w="lg" len="lg"/>
            <a:tailEnd type="none" w="sm" len="sm"/>
          </a:ln>
        </p:spPr>
      </p:sp>
      <p:grpSp>
        <p:nvGrpSpPr>
          <p:cNvPr id="13" name="Group 13"/>
          <p:cNvGrpSpPr/>
          <p:nvPr/>
        </p:nvGrpSpPr>
        <p:grpSpPr>
          <a:xfrm>
            <a:off x="4993521" y="2186950"/>
            <a:ext cx="2220717" cy="562806"/>
            <a:chOff x="0" y="0"/>
            <a:chExt cx="2707340" cy="686132"/>
          </a:xfrm>
        </p:grpSpPr>
        <p:sp>
          <p:nvSpPr>
            <p:cNvPr id="14" name="Freeform 14"/>
            <p:cNvSpPr/>
            <p:nvPr/>
          </p:nvSpPr>
          <p:spPr>
            <a:xfrm>
              <a:off x="0" y="0"/>
              <a:ext cx="2707340" cy="686132"/>
            </a:xfrm>
            <a:custGeom>
              <a:avLst/>
              <a:gdLst/>
              <a:ahLst/>
              <a:cxnLst/>
              <a:rect l="l" t="t" r="r" b="b"/>
              <a:pathLst>
                <a:path w="2707340" h="686132">
                  <a:moveTo>
                    <a:pt x="0" y="0"/>
                  </a:moveTo>
                  <a:lnTo>
                    <a:pt x="2707340" y="0"/>
                  </a:lnTo>
                  <a:lnTo>
                    <a:pt x="2707340" y="686132"/>
                  </a:lnTo>
                  <a:lnTo>
                    <a:pt x="0" y="686132"/>
                  </a:lnTo>
                  <a:close/>
                </a:path>
              </a:pathLst>
            </a:custGeom>
            <a:solidFill>
              <a:srgbClr val="FFD6D0"/>
            </a:solidFill>
          </p:spPr>
        </p:sp>
      </p:grpSp>
      <p:sp>
        <p:nvSpPr>
          <p:cNvPr id="15" name="AutoShape 15"/>
          <p:cNvSpPr/>
          <p:nvPr/>
        </p:nvSpPr>
        <p:spPr>
          <a:xfrm>
            <a:off x="7247590" y="4567209"/>
            <a:ext cx="626498" cy="0"/>
          </a:xfrm>
          <a:prstGeom prst="line">
            <a:avLst/>
          </a:prstGeom>
          <a:ln w="19050" cap="rnd">
            <a:solidFill>
              <a:srgbClr val="004AAD"/>
            </a:solidFill>
            <a:prstDash val="solid"/>
            <a:headEnd type="oval" w="lg" len="lg"/>
            <a:tailEnd type="none" w="sm" len="sm"/>
          </a:ln>
        </p:spPr>
      </p:sp>
      <p:sp>
        <p:nvSpPr>
          <p:cNvPr id="16" name="AutoShape 16"/>
          <p:cNvSpPr/>
          <p:nvPr/>
        </p:nvSpPr>
        <p:spPr>
          <a:xfrm>
            <a:off x="7247589" y="4815253"/>
            <a:ext cx="644359" cy="1"/>
          </a:xfrm>
          <a:prstGeom prst="line">
            <a:avLst/>
          </a:prstGeom>
          <a:ln w="19050" cap="rnd">
            <a:solidFill>
              <a:srgbClr val="004AAD"/>
            </a:solidFill>
            <a:prstDash val="solid"/>
            <a:headEnd type="oval" w="lg" len="lg"/>
            <a:tailEnd type="none" w="sm" len="sm"/>
          </a:ln>
        </p:spPr>
      </p:sp>
      <p:grpSp>
        <p:nvGrpSpPr>
          <p:cNvPr id="17" name="Group 17"/>
          <p:cNvGrpSpPr/>
          <p:nvPr/>
        </p:nvGrpSpPr>
        <p:grpSpPr>
          <a:xfrm>
            <a:off x="4993521" y="4361521"/>
            <a:ext cx="2220717" cy="562806"/>
            <a:chOff x="0" y="0"/>
            <a:chExt cx="2707340" cy="686132"/>
          </a:xfrm>
        </p:grpSpPr>
        <p:sp>
          <p:nvSpPr>
            <p:cNvPr id="18" name="Freeform 18"/>
            <p:cNvSpPr/>
            <p:nvPr/>
          </p:nvSpPr>
          <p:spPr>
            <a:xfrm>
              <a:off x="0" y="0"/>
              <a:ext cx="2707340" cy="686132"/>
            </a:xfrm>
            <a:custGeom>
              <a:avLst/>
              <a:gdLst/>
              <a:ahLst/>
              <a:cxnLst/>
              <a:rect l="l" t="t" r="r" b="b"/>
              <a:pathLst>
                <a:path w="2707340" h="686132">
                  <a:moveTo>
                    <a:pt x="0" y="0"/>
                  </a:moveTo>
                  <a:lnTo>
                    <a:pt x="2707340" y="0"/>
                  </a:lnTo>
                  <a:lnTo>
                    <a:pt x="2707340" y="686132"/>
                  </a:lnTo>
                  <a:lnTo>
                    <a:pt x="0" y="686132"/>
                  </a:lnTo>
                  <a:close/>
                </a:path>
              </a:pathLst>
            </a:custGeom>
            <a:solidFill>
              <a:srgbClr val="A8C1F8"/>
            </a:solidFill>
          </p:spPr>
        </p:sp>
      </p:grpSp>
      <p:sp>
        <p:nvSpPr>
          <p:cNvPr id="19" name="AutoShape 19"/>
          <p:cNvSpPr/>
          <p:nvPr/>
        </p:nvSpPr>
        <p:spPr>
          <a:xfrm>
            <a:off x="7265449" y="6335078"/>
            <a:ext cx="626498" cy="1"/>
          </a:xfrm>
          <a:prstGeom prst="line">
            <a:avLst/>
          </a:prstGeom>
          <a:ln w="19050" cap="rnd">
            <a:solidFill>
              <a:srgbClr val="004AAD"/>
            </a:solidFill>
            <a:prstDash val="solid"/>
            <a:headEnd type="oval" w="lg" len="lg"/>
            <a:tailEnd type="none" w="sm" len="sm"/>
          </a:ln>
        </p:spPr>
      </p:sp>
      <p:sp>
        <p:nvSpPr>
          <p:cNvPr id="28" name="AutoShape 28"/>
          <p:cNvSpPr/>
          <p:nvPr/>
        </p:nvSpPr>
        <p:spPr>
          <a:xfrm rot="-8999999">
            <a:off x="1982506" y="4572149"/>
            <a:ext cx="323961" cy="56111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sp>
      <p:grpSp>
        <p:nvGrpSpPr>
          <p:cNvPr id="20" name="Group 20"/>
          <p:cNvGrpSpPr/>
          <p:nvPr/>
        </p:nvGrpSpPr>
        <p:grpSpPr>
          <a:xfrm>
            <a:off x="4997986" y="5964689"/>
            <a:ext cx="2216253" cy="562806"/>
            <a:chOff x="0" y="0"/>
            <a:chExt cx="2701896" cy="686132"/>
          </a:xfrm>
        </p:grpSpPr>
        <p:sp>
          <p:nvSpPr>
            <p:cNvPr id="21" name="Freeform 21"/>
            <p:cNvSpPr/>
            <p:nvPr/>
          </p:nvSpPr>
          <p:spPr>
            <a:xfrm>
              <a:off x="0" y="0"/>
              <a:ext cx="2701896" cy="686132"/>
            </a:xfrm>
            <a:custGeom>
              <a:avLst/>
              <a:gdLst/>
              <a:ahLst/>
              <a:cxnLst/>
              <a:rect l="l" t="t" r="r" b="b"/>
              <a:pathLst>
                <a:path w="2701896" h="686132">
                  <a:moveTo>
                    <a:pt x="0" y="0"/>
                  </a:moveTo>
                  <a:lnTo>
                    <a:pt x="2701896" y="0"/>
                  </a:lnTo>
                  <a:lnTo>
                    <a:pt x="2701896" y="686132"/>
                  </a:lnTo>
                  <a:lnTo>
                    <a:pt x="0" y="686132"/>
                  </a:lnTo>
                  <a:close/>
                </a:path>
              </a:pathLst>
            </a:custGeom>
            <a:solidFill>
              <a:srgbClr val="B1E1DC"/>
            </a:solidFill>
          </p:spPr>
        </p:sp>
      </p:grpSp>
      <p:grpSp>
        <p:nvGrpSpPr>
          <p:cNvPr id="22" name="Group 22"/>
          <p:cNvGrpSpPr/>
          <p:nvPr/>
        </p:nvGrpSpPr>
        <p:grpSpPr>
          <a:xfrm>
            <a:off x="4997987" y="3521895"/>
            <a:ext cx="2220717" cy="562806"/>
            <a:chOff x="0" y="0"/>
            <a:chExt cx="2707340" cy="686132"/>
          </a:xfrm>
        </p:grpSpPr>
        <p:sp>
          <p:nvSpPr>
            <p:cNvPr id="23" name="Freeform 23"/>
            <p:cNvSpPr/>
            <p:nvPr/>
          </p:nvSpPr>
          <p:spPr>
            <a:xfrm>
              <a:off x="0" y="0"/>
              <a:ext cx="2707340" cy="686132"/>
            </a:xfrm>
            <a:custGeom>
              <a:avLst/>
              <a:gdLst/>
              <a:ahLst/>
              <a:cxnLst/>
              <a:rect l="l" t="t" r="r" b="b"/>
              <a:pathLst>
                <a:path w="2707340" h="686132">
                  <a:moveTo>
                    <a:pt x="0" y="0"/>
                  </a:moveTo>
                  <a:lnTo>
                    <a:pt x="2707340" y="0"/>
                  </a:lnTo>
                  <a:lnTo>
                    <a:pt x="2707340" y="686132"/>
                  </a:lnTo>
                  <a:lnTo>
                    <a:pt x="0" y="686132"/>
                  </a:lnTo>
                  <a:close/>
                </a:path>
              </a:pathLst>
            </a:custGeom>
            <a:solidFill>
              <a:srgbClr val="FFDDB9"/>
            </a:solidFill>
          </p:spPr>
        </p:sp>
      </p:grpSp>
      <p:grpSp>
        <p:nvGrpSpPr>
          <p:cNvPr id="24" name="Group 24"/>
          <p:cNvGrpSpPr/>
          <p:nvPr/>
        </p:nvGrpSpPr>
        <p:grpSpPr>
          <a:xfrm>
            <a:off x="1300557" y="3231620"/>
            <a:ext cx="1367286" cy="1367286"/>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7F4B6"/>
            </a:solidFill>
          </p:spPr>
        </p:sp>
      </p:grpSp>
      <p:grpSp>
        <p:nvGrpSpPr>
          <p:cNvPr id="26" name="Group 26"/>
          <p:cNvGrpSpPr/>
          <p:nvPr/>
        </p:nvGrpSpPr>
        <p:grpSpPr>
          <a:xfrm>
            <a:off x="5304394" y="5136041"/>
            <a:ext cx="1598971" cy="444671"/>
            <a:chOff x="0" y="0"/>
            <a:chExt cx="1944132" cy="540660"/>
          </a:xfrm>
        </p:grpSpPr>
        <p:sp>
          <p:nvSpPr>
            <p:cNvPr id="27" name="Freeform 27"/>
            <p:cNvSpPr/>
            <p:nvPr/>
          </p:nvSpPr>
          <p:spPr>
            <a:xfrm>
              <a:off x="0" y="0"/>
              <a:ext cx="1944132" cy="540660"/>
            </a:xfrm>
            <a:custGeom>
              <a:avLst/>
              <a:gdLst/>
              <a:ahLst/>
              <a:cxnLst/>
              <a:rect l="l" t="t" r="r" b="b"/>
              <a:pathLst>
                <a:path w="1944132" h="540660">
                  <a:moveTo>
                    <a:pt x="0" y="0"/>
                  </a:moveTo>
                  <a:lnTo>
                    <a:pt x="1944132" y="0"/>
                  </a:lnTo>
                  <a:lnTo>
                    <a:pt x="1944132" y="540660"/>
                  </a:lnTo>
                  <a:lnTo>
                    <a:pt x="0" y="540660"/>
                  </a:lnTo>
                  <a:close/>
                </a:path>
              </a:pathLst>
            </a:custGeom>
            <a:solidFill>
              <a:srgbClr val="FFFFFF"/>
            </a:solidFill>
          </p:spPr>
        </p:sp>
      </p:grpSp>
      <p:sp>
        <p:nvSpPr>
          <p:cNvPr id="29" name="AutoShape 29"/>
          <p:cNvSpPr/>
          <p:nvPr/>
        </p:nvSpPr>
        <p:spPr>
          <a:xfrm rot="5400000">
            <a:off x="6829126" y="3513316"/>
            <a:ext cx="2107786" cy="0"/>
          </a:xfrm>
          <a:prstGeom prst="line">
            <a:avLst/>
          </a:prstGeom>
          <a:ln w="19050" cap="rnd">
            <a:solidFill>
              <a:srgbClr val="004AAD"/>
            </a:solidFill>
            <a:prstDash val="solid"/>
            <a:headEnd type="none" w="sm" len="sm"/>
            <a:tailEnd type="none" w="sm" len="sm"/>
          </a:ln>
        </p:spPr>
      </p:sp>
      <p:grpSp>
        <p:nvGrpSpPr>
          <p:cNvPr id="30" name="Group 30"/>
          <p:cNvGrpSpPr/>
          <p:nvPr/>
        </p:nvGrpSpPr>
        <p:grpSpPr>
          <a:xfrm>
            <a:off x="9544825" y="4230252"/>
            <a:ext cx="2307431" cy="2057400"/>
            <a:chOff x="0" y="0"/>
            <a:chExt cx="911578" cy="812800"/>
          </a:xfrm>
        </p:grpSpPr>
        <p:sp>
          <p:nvSpPr>
            <p:cNvPr id="31" name="Freeform 31"/>
            <p:cNvSpPr/>
            <p:nvPr/>
          </p:nvSpPr>
          <p:spPr>
            <a:xfrm>
              <a:off x="0" y="0"/>
              <a:ext cx="911578" cy="812800"/>
            </a:xfrm>
            <a:custGeom>
              <a:avLst/>
              <a:gdLst/>
              <a:ahLst/>
              <a:cxnLst/>
              <a:rect l="l" t="t" r="r" b="b"/>
              <a:pathLst>
                <a:path w="911578" h="812800">
                  <a:moveTo>
                    <a:pt x="0" y="0"/>
                  </a:moveTo>
                  <a:lnTo>
                    <a:pt x="911578" y="0"/>
                  </a:lnTo>
                  <a:lnTo>
                    <a:pt x="911578" y="812800"/>
                  </a:lnTo>
                  <a:lnTo>
                    <a:pt x="0" y="812800"/>
                  </a:lnTo>
                  <a:close/>
                </a:path>
              </a:pathLst>
            </a:custGeom>
            <a:solidFill>
              <a:srgbClr val="DDC7AE"/>
            </a:solidFill>
          </p:spPr>
        </p:sp>
        <p:sp>
          <p:nvSpPr>
            <p:cNvPr id="32" name="TextBox 32"/>
            <p:cNvSpPr txBox="1"/>
            <p:nvPr/>
          </p:nvSpPr>
          <p:spPr>
            <a:xfrm>
              <a:off x="0" y="-104775"/>
              <a:ext cx="812800" cy="917575"/>
            </a:xfrm>
            <a:prstGeom prst="rect">
              <a:avLst/>
            </a:prstGeom>
          </p:spPr>
          <p:txBody>
            <a:bodyPr lIns="47625" tIns="47625" rIns="47625" bIns="47625" rtlCol="0" anchor="ctr"/>
            <a:lstStyle/>
            <a:p>
              <a:pPr algn="ctr">
                <a:lnSpc>
                  <a:spcPts val="2918"/>
                </a:lnSpc>
              </a:pPr>
              <a:endParaRPr sz="1688"/>
            </a:p>
          </p:txBody>
        </p:sp>
      </p:grpSp>
      <p:sp>
        <p:nvSpPr>
          <p:cNvPr id="33" name="TextBox 33"/>
          <p:cNvSpPr txBox="1"/>
          <p:nvPr/>
        </p:nvSpPr>
        <p:spPr>
          <a:xfrm>
            <a:off x="1808223" y="5201069"/>
            <a:ext cx="709568" cy="438710"/>
          </a:xfrm>
          <a:prstGeom prst="rect">
            <a:avLst/>
          </a:prstGeom>
        </p:spPr>
        <p:txBody>
          <a:bodyPr wrap="square" lIns="0" tIns="0" rIns="0" bIns="0" rtlCol="0" anchor="t">
            <a:spAutoFit/>
          </a:bodyPr>
          <a:lstStyle/>
          <a:p>
            <a:pPr algn="ctr">
              <a:lnSpc>
                <a:spcPts val="1775"/>
              </a:lnSpc>
            </a:pPr>
            <a:r>
              <a:rPr lang="en-US" sz="1026" dirty="0">
                <a:solidFill>
                  <a:srgbClr val="373535"/>
                </a:solidFill>
                <a:latin typeface="Nourd"/>
              </a:rPr>
              <a:t>Technical Support</a:t>
            </a:r>
          </a:p>
        </p:txBody>
      </p:sp>
      <p:sp>
        <p:nvSpPr>
          <p:cNvPr id="34" name="TextBox 34"/>
          <p:cNvSpPr txBox="1"/>
          <p:nvPr/>
        </p:nvSpPr>
        <p:spPr>
          <a:xfrm>
            <a:off x="5425909" y="3025144"/>
            <a:ext cx="1364872" cy="243208"/>
          </a:xfrm>
          <a:prstGeom prst="rect">
            <a:avLst/>
          </a:prstGeom>
        </p:spPr>
        <p:txBody>
          <a:bodyPr lIns="0" tIns="0" rIns="0" bIns="0" rtlCol="0" anchor="t">
            <a:spAutoFit/>
          </a:bodyPr>
          <a:lstStyle/>
          <a:p>
            <a:pPr algn="ctr">
              <a:lnSpc>
                <a:spcPts val="2108"/>
              </a:lnSpc>
            </a:pPr>
            <a:r>
              <a:rPr lang="en-US" sz="1218">
                <a:solidFill>
                  <a:srgbClr val="373535"/>
                </a:solidFill>
                <a:latin typeface="Nourd"/>
              </a:rPr>
              <a:t>Contributions</a:t>
            </a:r>
          </a:p>
        </p:txBody>
      </p:sp>
      <p:sp>
        <p:nvSpPr>
          <p:cNvPr id="35" name="TextBox 35"/>
          <p:cNvSpPr txBox="1"/>
          <p:nvPr/>
        </p:nvSpPr>
        <p:spPr>
          <a:xfrm>
            <a:off x="5293987" y="2243859"/>
            <a:ext cx="1598971" cy="336054"/>
          </a:xfrm>
          <a:prstGeom prst="rect">
            <a:avLst/>
          </a:prstGeom>
        </p:spPr>
        <p:txBody>
          <a:bodyPr lIns="0" tIns="0" rIns="0" bIns="0" rtlCol="0" anchor="t">
            <a:spAutoFit/>
          </a:bodyPr>
          <a:lstStyle/>
          <a:p>
            <a:pPr algn="ctr">
              <a:lnSpc>
                <a:spcPts val="2918"/>
              </a:lnSpc>
            </a:pPr>
            <a:r>
              <a:rPr lang="en-US" sz="1687">
                <a:solidFill>
                  <a:srgbClr val="373535"/>
                </a:solidFill>
                <a:latin typeface="The Seasons"/>
              </a:rPr>
              <a:t>Donors</a:t>
            </a:r>
          </a:p>
        </p:txBody>
      </p:sp>
      <p:sp>
        <p:nvSpPr>
          <p:cNvPr id="36" name="TextBox 36"/>
          <p:cNvSpPr txBox="1"/>
          <p:nvPr/>
        </p:nvSpPr>
        <p:spPr>
          <a:xfrm>
            <a:off x="5304394" y="4398093"/>
            <a:ext cx="1598971" cy="336054"/>
          </a:xfrm>
          <a:prstGeom prst="rect">
            <a:avLst/>
          </a:prstGeom>
        </p:spPr>
        <p:txBody>
          <a:bodyPr lIns="0" tIns="0" rIns="0" bIns="0" rtlCol="0" anchor="t">
            <a:spAutoFit/>
          </a:bodyPr>
          <a:lstStyle/>
          <a:p>
            <a:pPr algn="ctr">
              <a:lnSpc>
                <a:spcPts val="2918"/>
              </a:lnSpc>
            </a:pPr>
            <a:r>
              <a:rPr lang="en-US" sz="1687">
                <a:solidFill>
                  <a:srgbClr val="373535"/>
                </a:solidFill>
                <a:latin typeface="The Seasons"/>
              </a:rPr>
              <a:t>Administration</a:t>
            </a:r>
          </a:p>
        </p:txBody>
      </p:sp>
      <p:sp>
        <p:nvSpPr>
          <p:cNvPr id="37" name="TextBox 37"/>
          <p:cNvSpPr txBox="1"/>
          <p:nvPr/>
        </p:nvSpPr>
        <p:spPr>
          <a:xfrm>
            <a:off x="5296515" y="6021599"/>
            <a:ext cx="1598971" cy="336054"/>
          </a:xfrm>
          <a:prstGeom prst="rect">
            <a:avLst/>
          </a:prstGeom>
        </p:spPr>
        <p:txBody>
          <a:bodyPr lIns="0" tIns="0" rIns="0" bIns="0" rtlCol="0" anchor="t">
            <a:spAutoFit/>
          </a:bodyPr>
          <a:lstStyle/>
          <a:p>
            <a:pPr algn="ctr">
              <a:lnSpc>
                <a:spcPts val="2918"/>
              </a:lnSpc>
            </a:pPr>
            <a:r>
              <a:rPr lang="en-US" sz="1687">
                <a:solidFill>
                  <a:srgbClr val="373535"/>
                </a:solidFill>
                <a:latin typeface="The Seasons"/>
              </a:rPr>
              <a:t>Beneficiaries</a:t>
            </a:r>
          </a:p>
        </p:txBody>
      </p:sp>
      <p:sp>
        <p:nvSpPr>
          <p:cNvPr id="38" name="TextBox 38"/>
          <p:cNvSpPr txBox="1"/>
          <p:nvPr/>
        </p:nvSpPr>
        <p:spPr>
          <a:xfrm>
            <a:off x="4993521" y="3614126"/>
            <a:ext cx="2220717" cy="336118"/>
          </a:xfrm>
          <a:prstGeom prst="rect">
            <a:avLst/>
          </a:prstGeom>
        </p:spPr>
        <p:txBody>
          <a:bodyPr lIns="0" tIns="0" rIns="0" bIns="0" rtlCol="0" anchor="t">
            <a:spAutoFit/>
          </a:bodyPr>
          <a:lstStyle/>
          <a:p>
            <a:pPr algn="ctr">
              <a:lnSpc>
                <a:spcPts val="2919"/>
              </a:lnSpc>
            </a:pPr>
            <a:r>
              <a:rPr lang="en-US" sz="1688">
                <a:solidFill>
                  <a:srgbClr val="373535"/>
                </a:solidFill>
                <a:latin typeface="The Seasons"/>
              </a:rPr>
              <a:t>Board</a:t>
            </a:r>
          </a:p>
        </p:txBody>
      </p:sp>
      <p:sp>
        <p:nvSpPr>
          <p:cNvPr id="39" name="TextBox 39"/>
          <p:cNvSpPr txBox="1"/>
          <p:nvPr/>
        </p:nvSpPr>
        <p:spPr>
          <a:xfrm>
            <a:off x="1399193" y="3614126"/>
            <a:ext cx="1170011" cy="560603"/>
          </a:xfrm>
          <a:prstGeom prst="rect">
            <a:avLst/>
          </a:prstGeom>
        </p:spPr>
        <p:txBody>
          <a:bodyPr lIns="0" tIns="0" rIns="0" bIns="0" rtlCol="0" anchor="t">
            <a:spAutoFit/>
          </a:bodyPr>
          <a:lstStyle/>
          <a:p>
            <a:pPr algn="ctr">
              <a:lnSpc>
                <a:spcPts val="2271"/>
              </a:lnSpc>
            </a:pPr>
            <a:r>
              <a:rPr lang="en-US" sz="1313" dirty="0">
                <a:solidFill>
                  <a:srgbClr val="373535"/>
                </a:solidFill>
                <a:latin typeface="The Seasons"/>
              </a:rPr>
              <a:t>Country Governments</a:t>
            </a:r>
          </a:p>
        </p:txBody>
      </p:sp>
      <p:sp>
        <p:nvSpPr>
          <p:cNvPr id="40" name="TextBox 40"/>
          <p:cNvSpPr txBox="1"/>
          <p:nvPr/>
        </p:nvSpPr>
        <p:spPr>
          <a:xfrm>
            <a:off x="3097903" y="796614"/>
            <a:ext cx="5996194" cy="601703"/>
          </a:xfrm>
          <a:prstGeom prst="rect">
            <a:avLst/>
          </a:prstGeom>
        </p:spPr>
        <p:txBody>
          <a:bodyPr lIns="0" tIns="0" rIns="0" bIns="0" rtlCol="0" anchor="t">
            <a:spAutoFit/>
          </a:bodyPr>
          <a:lstStyle/>
          <a:p>
            <a:pPr algn="ctr">
              <a:lnSpc>
                <a:spcPts val="5190"/>
              </a:lnSpc>
            </a:pPr>
            <a:r>
              <a:rPr lang="en-US" sz="3000" dirty="0">
                <a:solidFill>
                  <a:srgbClr val="373535"/>
                </a:solidFill>
                <a:latin typeface="The Seasons"/>
              </a:rPr>
              <a:t>CIAS TF Relationship Chart</a:t>
            </a:r>
          </a:p>
        </p:txBody>
      </p:sp>
      <p:sp>
        <p:nvSpPr>
          <p:cNvPr id="41" name="TextBox 41"/>
          <p:cNvSpPr txBox="1"/>
          <p:nvPr/>
        </p:nvSpPr>
        <p:spPr>
          <a:xfrm>
            <a:off x="5304394" y="5204301"/>
            <a:ext cx="1598971" cy="220830"/>
          </a:xfrm>
          <a:prstGeom prst="rect">
            <a:avLst/>
          </a:prstGeom>
        </p:spPr>
        <p:txBody>
          <a:bodyPr lIns="0" tIns="0" rIns="0" bIns="0" rtlCol="0" anchor="t">
            <a:spAutoFit/>
          </a:bodyPr>
          <a:lstStyle/>
          <a:p>
            <a:pPr algn="ctr">
              <a:lnSpc>
                <a:spcPts val="1946"/>
              </a:lnSpc>
            </a:pPr>
            <a:r>
              <a:rPr lang="en-US" sz="1125">
                <a:solidFill>
                  <a:srgbClr val="373535"/>
                </a:solidFill>
                <a:latin typeface="Nourd"/>
              </a:rPr>
              <a:t>Grant Making Process</a:t>
            </a:r>
          </a:p>
        </p:txBody>
      </p:sp>
      <p:sp>
        <p:nvSpPr>
          <p:cNvPr id="42" name="TextBox 42"/>
          <p:cNvSpPr txBox="1"/>
          <p:nvPr/>
        </p:nvSpPr>
        <p:spPr>
          <a:xfrm>
            <a:off x="10337949" y="4253779"/>
            <a:ext cx="588614" cy="335989"/>
          </a:xfrm>
          <a:prstGeom prst="rect">
            <a:avLst/>
          </a:prstGeom>
        </p:spPr>
        <p:txBody>
          <a:bodyPr wrap="square" lIns="0" tIns="0" rIns="0" bIns="0" rtlCol="0" anchor="t">
            <a:spAutoFit/>
          </a:bodyPr>
          <a:lstStyle/>
          <a:p>
            <a:pPr algn="ctr">
              <a:lnSpc>
                <a:spcPts val="2756"/>
              </a:lnSpc>
            </a:pPr>
            <a:r>
              <a:rPr lang="en-US" sz="1969" dirty="0">
                <a:solidFill>
                  <a:srgbClr val="373535"/>
                </a:solidFill>
                <a:latin typeface="Open Sans Bold"/>
              </a:rPr>
              <a:t>Key</a:t>
            </a:r>
          </a:p>
        </p:txBody>
      </p:sp>
      <p:sp>
        <p:nvSpPr>
          <p:cNvPr id="43" name="AutoShape 43"/>
          <p:cNvSpPr/>
          <p:nvPr/>
        </p:nvSpPr>
        <p:spPr>
          <a:xfrm rot="-10800000">
            <a:off x="11071116" y="5162868"/>
            <a:ext cx="667838" cy="0"/>
          </a:xfrm>
          <a:prstGeom prst="line">
            <a:avLst/>
          </a:prstGeom>
          <a:ln w="28575" cap="rnd">
            <a:solidFill>
              <a:srgbClr val="008037"/>
            </a:solidFill>
            <a:prstDash val="sysDash"/>
            <a:headEnd type="triangle" w="lg" len="med"/>
            <a:tailEnd type="none" w="sm" len="sm"/>
          </a:ln>
        </p:spPr>
      </p:sp>
      <p:sp>
        <p:nvSpPr>
          <p:cNvPr id="44" name="AutoShape 44"/>
          <p:cNvSpPr/>
          <p:nvPr/>
        </p:nvSpPr>
        <p:spPr>
          <a:xfrm>
            <a:off x="11096663" y="5791464"/>
            <a:ext cx="642291" cy="0"/>
          </a:xfrm>
          <a:prstGeom prst="line">
            <a:avLst/>
          </a:prstGeom>
          <a:ln w="19050" cap="rnd">
            <a:solidFill>
              <a:srgbClr val="004AAD"/>
            </a:solidFill>
            <a:prstDash val="solid"/>
            <a:headEnd type="oval" w="lg" len="lg"/>
            <a:tailEnd type="oval" w="lg" len="lg"/>
          </a:ln>
        </p:spPr>
      </p:sp>
      <p:sp>
        <p:nvSpPr>
          <p:cNvPr id="45" name="TextBox 45"/>
          <p:cNvSpPr txBox="1"/>
          <p:nvPr/>
        </p:nvSpPr>
        <p:spPr>
          <a:xfrm>
            <a:off x="9760543" y="5055713"/>
            <a:ext cx="900084" cy="238912"/>
          </a:xfrm>
          <a:prstGeom prst="rect">
            <a:avLst/>
          </a:prstGeom>
        </p:spPr>
        <p:txBody>
          <a:bodyPr lIns="0" tIns="0" rIns="0" bIns="0" rtlCol="0" anchor="t">
            <a:spAutoFit/>
          </a:bodyPr>
          <a:lstStyle/>
          <a:p>
            <a:pPr algn="ctr">
              <a:lnSpc>
                <a:spcPts val="1969"/>
              </a:lnSpc>
            </a:pPr>
            <a:r>
              <a:rPr lang="en-US" sz="1406">
                <a:solidFill>
                  <a:srgbClr val="373535"/>
                </a:solidFill>
                <a:latin typeface="Open Sans Light"/>
              </a:rPr>
              <a:t>Funds Flow</a:t>
            </a:r>
          </a:p>
        </p:txBody>
      </p:sp>
      <p:sp>
        <p:nvSpPr>
          <p:cNvPr id="46" name="TextBox 46"/>
          <p:cNvSpPr txBox="1"/>
          <p:nvPr/>
        </p:nvSpPr>
        <p:spPr>
          <a:xfrm>
            <a:off x="9340725" y="5657519"/>
            <a:ext cx="1926295" cy="238912"/>
          </a:xfrm>
          <a:prstGeom prst="rect">
            <a:avLst/>
          </a:prstGeom>
        </p:spPr>
        <p:txBody>
          <a:bodyPr lIns="0" tIns="0" rIns="0" bIns="0" rtlCol="0" anchor="t">
            <a:spAutoFit/>
          </a:bodyPr>
          <a:lstStyle/>
          <a:p>
            <a:pPr algn="ctr">
              <a:lnSpc>
                <a:spcPts val="1969"/>
              </a:lnSpc>
            </a:pPr>
            <a:r>
              <a:rPr lang="en-US" sz="1406">
                <a:solidFill>
                  <a:srgbClr val="373535"/>
                </a:solidFill>
                <a:latin typeface="Open Sans Light"/>
              </a:rPr>
              <a:t>Information Flow</a:t>
            </a:r>
          </a:p>
        </p:txBody>
      </p:sp>
      <p:sp>
        <p:nvSpPr>
          <p:cNvPr id="47" name="AutoShape 47"/>
          <p:cNvSpPr/>
          <p:nvPr/>
        </p:nvSpPr>
        <p:spPr>
          <a:xfrm rot="5400000">
            <a:off x="7132036" y="5575165"/>
            <a:ext cx="1501966" cy="0"/>
          </a:xfrm>
          <a:prstGeom prst="line">
            <a:avLst/>
          </a:prstGeom>
          <a:ln w="19050" cap="rnd">
            <a:solidFill>
              <a:srgbClr val="004AAD"/>
            </a:solidFill>
            <a:prstDash val="solid"/>
            <a:headEnd type="none" w="sm" len="sm"/>
            <a:tailEnd type="none" w="sm" len="sm"/>
          </a:ln>
        </p:spPr>
      </p:sp>
      <p:sp>
        <p:nvSpPr>
          <p:cNvPr id="49" name="AutoShape 28">
            <a:extLst>
              <a:ext uri="{FF2B5EF4-FFF2-40B4-BE49-F238E27FC236}">
                <a16:creationId xmlns:a16="http://schemas.microsoft.com/office/drawing/2014/main" id="{B2948417-03E1-A1A2-868B-593FF30CD675}"/>
              </a:ext>
            </a:extLst>
          </p:cNvPr>
          <p:cNvSpPr/>
          <p:nvPr/>
        </p:nvSpPr>
        <p:spPr>
          <a:xfrm rot="-8999999">
            <a:off x="1975758" y="5727956"/>
            <a:ext cx="337454" cy="584486"/>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98D0-803A-E432-96CE-B888146460A7}"/>
              </a:ext>
            </a:extLst>
          </p:cNvPr>
          <p:cNvSpPr>
            <a:spLocks noGrp="1"/>
          </p:cNvSpPr>
          <p:nvPr>
            <p:ph type="title"/>
          </p:nvPr>
        </p:nvSpPr>
        <p:spPr/>
        <p:txBody>
          <a:bodyPr/>
          <a:lstStyle/>
          <a:p>
            <a:r>
              <a:rPr lang="en-US" dirty="0"/>
              <a:t>Board</a:t>
            </a:r>
          </a:p>
        </p:txBody>
      </p:sp>
      <p:sp>
        <p:nvSpPr>
          <p:cNvPr id="3" name="Content Placeholder 2">
            <a:extLst>
              <a:ext uri="{FF2B5EF4-FFF2-40B4-BE49-F238E27FC236}">
                <a16:creationId xmlns:a16="http://schemas.microsoft.com/office/drawing/2014/main" id="{FD9AFB0D-370D-4694-C4C3-83B72AB22AEC}"/>
              </a:ext>
            </a:extLst>
          </p:cNvPr>
          <p:cNvSpPr>
            <a:spLocks noGrp="1"/>
          </p:cNvSpPr>
          <p:nvPr>
            <p:ph idx="1"/>
          </p:nvPr>
        </p:nvSpPr>
        <p:spPr/>
        <p:txBody>
          <a:bodyPr>
            <a:normAutofit/>
          </a:bodyPr>
          <a:lstStyle/>
          <a:p>
            <a:r>
              <a:rPr lang="en-GB" dirty="0"/>
              <a:t>The board of directors of the CIAS TF will be composed of diverse, multi-stakeholder members</a:t>
            </a:r>
            <a:r>
              <a:rPr lang="en-US" dirty="0"/>
              <a:t> </a:t>
            </a:r>
          </a:p>
          <a:p>
            <a:r>
              <a:rPr lang="en-US" dirty="0"/>
              <a:t>This may include country government representatives, NGOs, private individuals and CBF or CABI representatives</a:t>
            </a:r>
          </a:p>
          <a:p>
            <a:r>
              <a:rPr lang="en-US" dirty="0"/>
              <a:t>The Board will provide support in the following areas</a:t>
            </a:r>
          </a:p>
          <a:p>
            <a:pPr lvl="1"/>
            <a:r>
              <a:rPr lang="en-US" dirty="0"/>
              <a:t>Legal and Governance </a:t>
            </a:r>
          </a:p>
          <a:p>
            <a:pPr lvl="1"/>
            <a:r>
              <a:rPr lang="en-US" dirty="0"/>
              <a:t>Financial;</a:t>
            </a:r>
          </a:p>
          <a:p>
            <a:pPr lvl="1"/>
            <a:r>
              <a:rPr lang="en-US" dirty="0"/>
              <a:t>Representation;</a:t>
            </a:r>
          </a:p>
          <a:p>
            <a:pPr lvl="1"/>
            <a:r>
              <a:rPr lang="en-US" dirty="0"/>
              <a:t>Fund raising; and</a:t>
            </a:r>
          </a:p>
          <a:p>
            <a:pPr lvl="1"/>
            <a:r>
              <a:rPr lang="en-US" dirty="0"/>
              <a:t>Administration</a:t>
            </a:r>
          </a:p>
          <a:p>
            <a:pPr marL="457200" lvl="1" indent="0">
              <a:buNone/>
            </a:pPr>
            <a:endParaRPr lang="en-US" dirty="0"/>
          </a:p>
        </p:txBody>
      </p:sp>
      <p:sp>
        <p:nvSpPr>
          <p:cNvPr id="4" name="Oval 3">
            <a:extLst>
              <a:ext uri="{FF2B5EF4-FFF2-40B4-BE49-F238E27FC236}">
                <a16:creationId xmlns:a16="http://schemas.microsoft.com/office/drawing/2014/main" id="{590BC355-391C-DC0B-CC4A-F1A30B187E55}"/>
              </a:ext>
            </a:extLst>
          </p:cNvPr>
          <p:cNvSpPr/>
          <p:nvPr/>
        </p:nvSpPr>
        <p:spPr>
          <a:xfrm>
            <a:off x="8176305" y="5391048"/>
            <a:ext cx="2143125" cy="1976438"/>
          </a:xfrm>
          <a:prstGeom prst="ellipse">
            <a:avLst/>
          </a:prstGeom>
          <a:solidFill>
            <a:srgbClr val="D8E4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FD875E-606F-550B-B1DB-2E3C2ADF41A8}"/>
              </a:ext>
            </a:extLst>
          </p:cNvPr>
          <p:cNvSpPr/>
          <p:nvPr/>
        </p:nvSpPr>
        <p:spPr>
          <a:xfrm>
            <a:off x="8576755" y="5760389"/>
            <a:ext cx="3200399" cy="2772567"/>
          </a:xfrm>
          <a:prstGeom prst="ellipse">
            <a:avLst/>
          </a:prstGeom>
          <a:solidFill>
            <a:srgbClr val="D8E4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420F7E-A07B-F703-60DA-FCC7650D3189}"/>
              </a:ext>
            </a:extLst>
          </p:cNvPr>
          <p:cNvSpPr/>
          <p:nvPr/>
        </p:nvSpPr>
        <p:spPr>
          <a:xfrm>
            <a:off x="11081771" y="5781471"/>
            <a:ext cx="1578429" cy="1422808"/>
          </a:xfrm>
          <a:prstGeom prst="ellipse">
            <a:avLst/>
          </a:prstGeom>
          <a:solidFill>
            <a:srgbClr val="D8E4C4">
              <a:alpha val="840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AF59708-F803-0EDD-FBAF-9DEA60A3205D}"/>
              </a:ext>
            </a:extLst>
          </p:cNvPr>
          <p:cNvSpPr/>
          <p:nvPr/>
        </p:nvSpPr>
        <p:spPr>
          <a:xfrm>
            <a:off x="10677554" y="5279603"/>
            <a:ext cx="925286" cy="961572"/>
          </a:xfrm>
          <a:prstGeom prst="ellipse">
            <a:avLst/>
          </a:prstGeom>
          <a:solidFill>
            <a:srgbClr val="D8E4C4">
              <a:alpha val="88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4F21232-E11F-5F8E-DE07-3B67E155C5CF}"/>
              </a:ext>
            </a:extLst>
          </p:cNvPr>
          <p:cNvSpPr/>
          <p:nvPr/>
        </p:nvSpPr>
        <p:spPr>
          <a:xfrm>
            <a:off x="7936422" y="6122811"/>
            <a:ext cx="925286" cy="917518"/>
          </a:xfrm>
          <a:prstGeom prst="ellipse">
            <a:avLst/>
          </a:prstGeom>
          <a:solidFill>
            <a:srgbClr val="D8E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045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F646-4932-0D81-F184-59969AF8CBC9}"/>
              </a:ext>
            </a:extLst>
          </p:cNvPr>
          <p:cNvSpPr>
            <a:spLocks noGrp="1"/>
          </p:cNvSpPr>
          <p:nvPr>
            <p:ph type="title"/>
          </p:nvPr>
        </p:nvSpPr>
        <p:spPr>
          <a:xfrm>
            <a:off x="2224684" y="411004"/>
            <a:ext cx="9262461" cy="1325563"/>
          </a:xfrm>
        </p:spPr>
        <p:txBody>
          <a:bodyPr/>
          <a:lstStyle/>
          <a:p>
            <a:pPr algn="r"/>
            <a:r>
              <a:rPr lang="en-US" dirty="0"/>
              <a:t>Board</a:t>
            </a:r>
          </a:p>
        </p:txBody>
      </p:sp>
      <p:pic>
        <p:nvPicPr>
          <p:cNvPr id="18" name="Picture 17">
            <a:extLst>
              <a:ext uri="{FF2B5EF4-FFF2-40B4-BE49-F238E27FC236}">
                <a16:creationId xmlns:a16="http://schemas.microsoft.com/office/drawing/2014/main" id="{D56DB023-59CE-D79D-557B-4B94C9CA1AA2}"/>
              </a:ext>
            </a:extLst>
          </p:cNvPr>
          <p:cNvPicPr>
            <a:picLocks noChangeAspect="1"/>
          </p:cNvPicPr>
          <p:nvPr/>
        </p:nvPicPr>
        <p:blipFill>
          <a:blip r:embed="rId2"/>
          <a:stretch>
            <a:fillRect/>
          </a:stretch>
        </p:blipFill>
        <p:spPr>
          <a:xfrm>
            <a:off x="0" y="0"/>
            <a:ext cx="6304949" cy="8398192"/>
          </a:xfrm>
          <a:prstGeom prst="rect">
            <a:avLst/>
          </a:prstGeom>
        </p:spPr>
      </p:pic>
      <p:sp>
        <p:nvSpPr>
          <p:cNvPr id="19" name="Moon 18">
            <a:extLst>
              <a:ext uri="{FF2B5EF4-FFF2-40B4-BE49-F238E27FC236}">
                <a16:creationId xmlns:a16="http://schemas.microsoft.com/office/drawing/2014/main" id="{6F9564E2-701D-E17C-37A1-8CC2541665F8}"/>
              </a:ext>
            </a:extLst>
          </p:cNvPr>
          <p:cNvSpPr/>
          <p:nvPr/>
        </p:nvSpPr>
        <p:spPr>
          <a:xfrm rot="10800000">
            <a:off x="4180287" y="-1292080"/>
            <a:ext cx="3226592" cy="9690272"/>
          </a:xfrm>
          <a:prstGeom prst="moon">
            <a:avLst/>
          </a:prstGeom>
          <a:solidFill>
            <a:srgbClr val="B6D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225E74-3BF8-8B89-70A1-5960880CD703}"/>
              </a:ext>
            </a:extLst>
          </p:cNvPr>
          <p:cNvSpPr>
            <a:spLocks noGrp="1"/>
          </p:cNvSpPr>
          <p:nvPr>
            <p:ph idx="1"/>
          </p:nvPr>
        </p:nvSpPr>
        <p:spPr>
          <a:xfrm>
            <a:off x="6562725" y="1951196"/>
            <a:ext cx="5629275" cy="4495800"/>
          </a:xfrm>
        </p:spPr>
        <p:txBody>
          <a:bodyPr/>
          <a:lstStyle/>
          <a:p>
            <a:r>
              <a:rPr lang="en-US" dirty="0"/>
              <a:t>The board may also establish committees </a:t>
            </a:r>
            <a:r>
              <a:rPr lang="en-GB" dirty="0"/>
              <a:t>to channel advisory expertise in specific focal areas</a:t>
            </a:r>
            <a:r>
              <a:rPr lang="en-US" dirty="0"/>
              <a:t>, including</a:t>
            </a:r>
          </a:p>
          <a:p>
            <a:pPr lvl="1"/>
            <a:r>
              <a:rPr lang="en-GB" dirty="0"/>
              <a:t>Finance/Investment </a:t>
            </a:r>
            <a:endParaRPr lang="en-US" dirty="0"/>
          </a:p>
          <a:p>
            <a:pPr lvl="1"/>
            <a:r>
              <a:rPr lang="en-GB" dirty="0"/>
              <a:t>Technical</a:t>
            </a:r>
          </a:p>
          <a:p>
            <a:pPr lvl="1"/>
            <a:r>
              <a:rPr lang="en-GB" dirty="0"/>
              <a:t>Fundraising</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58339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4FEF-F02A-48D1-E549-AC260369F444}"/>
              </a:ext>
            </a:extLst>
          </p:cNvPr>
          <p:cNvSpPr>
            <a:spLocks noGrp="1"/>
          </p:cNvSpPr>
          <p:nvPr>
            <p:ph type="title"/>
          </p:nvPr>
        </p:nvSpPr>
        <p:spPr/>
        <p:txBody>
          <a:bodyPr/>
          <a:lstStyle/>
          <a:p>
            <a:r>
              <a:rPr lang="en-US" dirty="0"/>
              <a:t>Administration</a:t>
            </a:r>
          </a:p>
        </p:txBody>
      </p:sp>
      <p:sp>
        <p:nvSpPr>
          <p:cNvPr id="3" name="Content Placeholder 2">
            <a:extLst>
              <a:ext uri="{FF2B5EF4-FFF2-40B4-BE49-F238E27FC236}">
                <a16:creationId xmlns:a16="http://schemas.microsoft.com/office/drawing/2014/main" id="{99491D24-7AE2-E3F7-32F1-50DB75CB7085}"/>
              </a:ext>
            </a:extLst>
          </p:cNvPr>
          <p:cNvSpPr>
            <a:spLocks noGrp="1"/>
          </p:cNvSpPr>
          <p:nvPr>
            <p:ph idx="1"/>
          </p:nvPr>
        </p:nvSpPr>
        <p:spPr/>
        <p:txBody>
          <a:bodyPr/>
          <a:lstStyle/>
          <a:p>
            <a:r>
              <a:rPr lang="en-GB" dirty="0"/>
              <a:t>Management of the CIAS TF will be the joint responsibility of the Board and administrative staff, led by the Chief Executive Officer who will act as a focal point between both parties</a:t>
            </a:r>
          </a:p>
          <a:p>
            <a:r>
              <a:rPr lang="en-GB" dirty="0"/>
              <a:t>The Chief Executive Officer will be hired based on a rigorous recruitment process supported by a terms of reference outlined and approved by the Board</a:t>
            </a:r>
            <a:endParaRPr lang="en-US" dirty="0"/>
          </a:p>
        </p:txBody>
      </p:sp>
    </p:spTree>
    <p:extLst>
      <p:ext uri="{BB962C8B-B14F-4D97-AF65-F5344CB8AC3E}">
        <p14:creationId xmlns:p14="http://schemas.microsoft.com/office/powerpoint/2010/main" val="3289659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16F-BAA2-32F9-6BC8-87754E4145EE}"/>
              </a:ext>
            </a:extLst>
          </p:cNvPr>
          <p:cNvSpPr>
            <a:spLocks noGrp="1"/>
          </p:cNvSpPr>
          <p:nvPr>
            <p:ph type="title"/>
          </p:nvPr>
        </p:nvSpPr>
        <p:spPr/>
        <p:txBody>
          <a:bodyPr/>
          <a:lstStyle/>
          <a:p>
            <a:r>
              <a:rPr lang="en-US" dirty="0"/>
              <a:t>Administration</a:t>
            </a:r>
          </a:p>
        </p:txBody>
      </p:sp>
      <p:sp>
        <p:nvSpPr>
          <p:cNvPr id="3" name="Content Placeholder 2">
            <a:extLst>
              <a:ext uri="{FF2B5EF4-FFF2-40B4-BE49-F238E27FC236}">
                <a16:creationId xmlns:a16="http://schemas.microsoft.com/office/drawing/2014/main" id="{B27293EC-13C3-E7B5-7159-EB29CC8BDC42}"/>
              </a:ext>
            </a:extLst>
          </p:cNvPr>
          <p:cNvSpPr>
            <a:spLocks noGrp="1"/>
          </p:cNvSpPr>
          <p:nvPr>
            <p:ph idx="1"/>
          </p:nvPr>
        </p:nvSpPr>
        <p:spPr/>
        <p:txBody>
          <a:bodyPr/>
          <a:lstStyle/>
          <a:p>
            <a:r>
              <a:rPr lang="en-US" dirty="0"/>
              <a:t>Monitoring and Reporting</a:t>
            </a:r>
          </a:p>
          <a:p>
            <a:r>
              <a:rPr lang="en-GB" dirty="0"/>
              <a:t>The CIAS TF administration will develop reports which evaluate the Fund’s performance and impact in achieving its mission</a:t>
            </a:r>
            <a:r>
              <a:rPr lang="en-US" dirty="0"/>
              <a:t> </a:t>
            </a:r>
          </a:p>
          <a:p>
            <a:r>
              <a:rPr lang="en-US" dirty="0"/>
              <a:t>Annual Report – Review of activities for the year including grants provided and projects overseen. Financial report on investment performance included as well.</a:t>
            </a:r>
          </a:p>
          <a:p>
            <a:r>
              <a:rPr lang="en-US" dirty="0"/>
              <a:t>Audited Financial Statements – Audited review of Fund accounts in accordance with international accounting standards. Added to the Annual Report.</a:t>
            </a:r>
          </a:p>
          <a:p>
            <a:endParaRPr lang="en-US" dirty="0"/>
          </a:p>
        </p:txBody>
      </p:sp>
    </p:spTree>
    <p:extLst>
      <p:ext uri="{BB962C8B-B14F-4D97-AF65-F5344CB8AC3E}">
        <p14:creationId xmlns:p14="http://schemas.microsoft.com/office/powerpoint/2010/main" val="2906275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E53F-4AD9-D86A-09A8-A8C9D4DAE3A9}"/>
              </a:ext>
            </a:extLst>
          </p:cNvPr>
          <p:cNvSpPr>
            <a:spLocks noGrp="1"/>
          </p:cNvSpPr>
          <p:nvPr>
            <p:ph type="title"/>
          </p:nvPr>
        </p:nvSpPr>
        <p:spPr/>
        <p:txBody>
          <a:bodyPr/>
          <a:lstStyle/>
          <a:p>
            <a:r>
              <a:rPr lang="en-US" dirty="0"/>
              <a:t>Operating Procedures – Grant Making</a:t>
            </a:r>
          </a:p>
        </p:txBody>
      </p:sp>
      <p:sp>
        <p:nvSpPr>
          <p:cNvPr id="3" name="Content Placeholder 2">
            <a:extLst>
              <a:ext uri="{FF2B5EF4-FFF2-40B4-BE49-F238E27FC236}">
                <a16:creationId xmlns:a16="http://schemas.microsoft.com/office/drawing/2014/main" id="{67B344DA-6AC1-E79A-866F-B28ACA03353F}"/>
              </a:ext>
            </a:extLst>
          </p:cNvPr>
          <p:cNvSpPr>
            <a:spLocks noGrp="1"/>
          </p:cNvSpPr>
          <p:nvPr>
            <p:ph idx="1"/>
          </p:nvPr>
        </p:nvSpPr>
        <p:spPr/>
        <p:txBody>
          <a:bodyPr/>
          <a:lstStyle/>
          <a:p>
            <a:r>
              <a:rPr lang="en-US" dirty="0"/>
              <a:t>Grants will be the primary means through which funds are distributed to beneficiaries to engage in IAS management activities and projects</a:t>
            </a:r>
          </a:p>
          <a:p>
            <a:r>
              <a:rPr lang="en-US" dirty="0"/>
              <a:t>The grant-making process is based on the thematic areas of the CIASTF, proposed as:</a:t>
            </a:r>
          </a:p>
          <a:p>
            <a:pPr lvl="1"/>
            <a:r>
              <a:rPr lang="en-GB" dirty="0"/>
              <a:t>Prevention of new IAS</a:t>
            </a:r>
            <a:endParaRPr lang="en-US" dirty="0"/>
          </a:p>
          <a:p>
            <a:pPr lvl="1"/>
            <a:r>
              <a:rPr lang="en-GB" dirty="0"/>
              <a:t>Detection and eradication of recently introduced IAS</a:t>
            </a:r>
            <a:endParaRPr lang="en-US" dirty="0"/>
          </a:p>
          <a:p>
            <a:pPr lvl="1"/>
            <a:r>
              <a:rPr lang="en-GB" dirty="0"/>
              <a:t>Management of widespread IAS</a:t>
            </a:r>
            <a:endParaRPr lang="en-US" dirty="0"/>
          </a:p>
          <a:p>
            <a:endParaRPr lang="en-US" dirty="0"/>
          </a:p>
        </p:txBody>
      </p:sp>
      <p:sp>
        <p:nvSpPr>
          <p:cNvPr id="4" name="Oval 3">
            <a:extLst>
              <a:ext uri="{FF2B5EF4-FFF2-40B4-BE49-F238E27FC236}">
                <a16:creationId xmlns:a16="http://schemas.microsoft.com/office/drawing/2014/main" id="{95033BFA-CE93-7E90-3542-991626D89FF8}"/>
              </a:ext>
            </a:extLst>
          </p:cNvPr>
          <p:cNvSpPr/>
          <p:nvPr/>
        </p:nvSpPr>
        <p:spPr>
          <a:xfrm>
            <a:off x="-724807" y="5419623"/>
            <a:ext cx="2143125" cy="1976438"/>
          </a:xfrm>
          <a:prstGeom prst="ellipse">
            <a:avLst/>
          </a:prstGeom>
          <a:solidFill>
            <a:srgbClr val="D8E4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2B6EDEB-9AB4-19D3-906A-21FC530A7511}"/>
              </a:ext>
            </a:extLst>
          </p:cNvPr>
          <p:cNvSpPr/>
          <p:nvPr/>
        </p:nvSpPr>
        <p:spPr>
          <a:xfrm>
            <a:off x="-324357" y="5788964"/>
            <a:ext cx="3200399" cy="2772567"/>
          </a:xfrm>
          <a:prstGeom prst="ellipse">
            <a:avLst/>
          </a:prstGeom>
          <a:solidFill>
            <a:srgbClr val="D8E4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86C6F5-065D-883C-9B6B-A001560DC269}"/>
              </a:ext>
            </a:extLst>
          </p:cNvPr>
          <p:cNvSpPr/>
          <p:nvPr/>
        </p:nvSpPr>
        <p:spPr>
          <a:xfrm>
            <a:off x="2086827" y="6402874"/>
            <a:ext cx="1578429" cy="1422808"/>
          </a:xfrm>
          <a:prstGeom prst="ellipse">
            <a:avLst/>
          </a:prstGeom>
          <a:solidFill>
            <a:srgbClr val="D8E4C4">
              <a:alpha val="840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034C74-963C-82F4-95EB-397BF42A1947}"/>
              </a:ext>
            </a:extLst>
          </p:cNvPr>
          <p:cNvSpPr/>
          <p:nvPr/>
        </p:nvSpPr>
        <p:spPr>
          <a:xfrm>
            <a:off x="-462643" y="4642722"/>
            <a:ext cx="925286" cy="961572"/>
          </a:xfrm>
          <a:prstGeom prst="ellipse">
            <a:avLst/>
          </a:prstGeom>
          <a:solidFill>
            <a:srgbClr val="D8E4C4">
              <a:alpha val="88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F72F3EE-93EF-1294-11CA-A07B97660812}"/>
              </a:ext>
            </a:extLst>
          </p:cNvPr>
          <p:cNvSpPr/>
          <p:nvPr/>
        </p:nvSpPr>
        <p:spPr>
          <a:xfrm>
            <a:off x="-964690" y="6151386"/>
            <a:ext cx="925286" cy="917518"/>
          </a:xfrm>
          <a:prstGeom prst="ellipse">
            <a:avLst/>
          </a:prstGeom>
          <a:solidFill>
            <a:srgbClr val="D8E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17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0DD2-D1D2-A077-16B2-1C89E9993DAC}"/>
              </a:ext>
            </a:extLst>
          </p:cNvPr>
          <p:cNvSpPr>
            <a:spLocks noGrp="1"/>
          </p:cNvSpPr>
          <p:nvPr>
            <p:ph type="title"/>
          </p:nvPr>
        </p:nvSpPr>
        <p:spPr/>
        <p:txBody>
          <a:bodyPr/>
          <a:lstStyle/>
          <a:p>
            <a:r>
              <a:rPr lang="en-US" dirty="0"/>
              <a:t>Operating Procedures – Grant Making</a:t>
            </a:r>
          </a:p>
        </p:txBody>
      </p:sp>
      <p:sp>
        <p:nvSpPr>
          <p:cNvPr id="3" name="Content Placeholder 2">
            <a:extLst>
              <a:ext uri="{FF2B5EF4-FFF2-40B4-BE49-F238E27FC236}">
                <a16:creationId xmlns:a16="http://schemas.microsoft.com/office/drawing/2014/main" id="{AA70EE5E-EB9B-C9A8-3BF2-A3987B00A8B6}"/>
              </a:ext>
            </a:extLst>
          </p:cNvPr>
          <p:cNvSpPr>
            <a:spLocks noGrp="1"/>
          </p:cNvSpPr>
          <p:nvPr>
            <p:ph idx="1"/>
          </p:nvPr>
        </p:nvSpPr>
        <p:spPr/>
        <p:txBody>
          <a:bodyPr>
            <a:normAutofit lnSpcReduction="10000"/>
          </a:bodyPr>
          <a:lstStyle/>
          <a:p>
            <a:r>
              <a:rPr lang="en-US" dirty="0"/>
              <a:t>Types of Grants Offered</a:t>
            </a:r>
          </a:p>
          <a:p>
            <a:pPr lvl="1"/>
            <a:r>
              <a:rPr lang="en-GB" dirty="0"/>
              <a:t>Education and Awareness</a:t>
            </a:r>
            <a:r>
              <a:rPr lang="en-US" dirty="0"/>
              <a:t> </a:t>
            </a:r>
          </a:p>
          <a:p>
            <a:pPr lvl="1"/>
            <a:r>
              <a:rPr lang="en-GB" dirty="0"/>
              <a:t>Capacity Building/Technical Support</a:t>
            </a:r>
            <a:r>
              <a:rPr lang="en-US" dirty="0"/>
              <a:t> </a:t>
            </a:r>
          </a:p>
          <a:p>
            <a:pPr lvl="1"/>
            <a:r>
              <a:rPr lang="en-GB" dirty="0"/>
              <a:t>Prevention, early detection, eradication &amp; management</a:t>
            </a:r>
            <a:r>
              <a:rPr lang="en-US" dirty="0"/>
              <a:t> of IAS</a:t>
            </a:r>
          </a:p>
          <a:p>
            <a:pPr lvl="1"/>
            <a:r>
              <a:rPr lang="en-GB" dirty="0"/>
              <a:t>Policy and Legislative Development</a:t>
            </a:r>
            <a:r>
              <a:rPr lang="en-US" dirty="0"/>
              <a:t> </a:t>
            </a:r>
          </a:p>
          <a:p>
            <a:pPr lvl="1"/>
            <a:r>
              <a:rPr lang="en-GB" dirty="0"/>
              <a:t>Research</a:t>
            </a:r>
            <a:r>
              <a:rPr lang="en-US" dirty="0"/>
              <a:t> </a:t>
            </a:r>
          </a:p>
          <a:p>
            <a:r>
              <a:rPr lang="en-US" dirty="0"/>
              <a:t>Grant Sizes (Proposed)</a:t>
            </a:r>
          </a:p>
          <a:p>
            <a:pPr lvl="1"/>
            <a:r>
              <a:rPr lang="en-US" dirty="0"/>
              <a:t>Micro – Less than USD 10,000</a:t>
            </a:r>
          </a:p>
          <a:p>
            <a:pPr lvl="1"/>
            <a:r>
              <a:rPr lang="en-US" dirty="0"/>
              <a:t>Small – USD 10,000 – USD 20,000</a:t>
            </a:r>
          </a:p>
          <a:p>
            <a:pPr lvl="1"/>
            <a:r>
              <a:rPr lang="en-US" dirty="0"/>
              <a:t>Medium – USD 20,0000 – USD 40,000</a:t>
            </a:r>
          </a:p>
          <a:p>
            <a:pPr lvl="1"/>
            <a:r>
              <a:rPr lang="en-US" dirty="0"/>
              <a:t>Large – USD 40,000 and above</a:t>
            </a:r>
          </a:p>
        </p:txBody>
      </p:sp>
    </p:spTree>
    <p:extLst>
      <p:ext uri="{BB962C8B-B14F-4D97-AF65-F5344CB8AC3E}">
        <p14:creationId xmlns:p14="http://schemas.microsoft.com/office/powerpoint/2010/main" val="3866193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3"/>
          <p:cNvSpPr txBox="1">
            <a:spLocks noGrp="1"/>
          </p:cNvSpPr>
          <p:nvPr>
            <p:ph type="title"/>
          </p:nvPr>
        </p:nvSpPr>
        <p:spPr>
          <a:xfrm>
            <a:off x="956700" y="737320"/>
            <a:ext cx="10278400" cy="763600"/>
          </a:xfrm>
          <a:prstGeom prst="rect">
            <a:avLst/>
          </a:prstGeom>
        </p:spPr>
        <p:txBody>
          <a:bodyPr spcFirstLastPara="1" vert="horz" wrap="square" lIns="121900" tIns="121900" rIns="121900" bIns="121900" rtlCol="0" anchor="t" anchorCtr="0">
            <a:noAutofit/>
          </a:bodyPr>
          <a:lstStyle/>
          <a:p>
            <a:r>
              <a:rPr lang="en" dirty="0"/>
              <a:t>Grant Making Process</a:t>
            </a:r>
            <a:endParaRPr dirty="0"/>
          </a:p>
        </p:txBody>
      </p:sp>
      <p:cxnSp>
        <p:nvCxnSpPr>
          <p:cNvPr id="767" name="Google Shape;767;p43"/>
          <p:cNvCxnSpPr>
            <a:cxnSpLocks/>
            <a:stCxn id="770" idx="3"/>
            <a:endCxn id="5" idx="5"/>
          </p:cNvCxnSpPr>
          <p:nvPr/>
        </p:nvCxnSpPr>
        <p:spPr>
          <a:xfrm>
            <a:off x="1361582" y="3423889"/>
            <a:ext cx="9492704" cy="6166"/>
          </a:xfrm>
          <a:prstGeom prst="straightConnector1">
            <a:avLst/>
          </a:prstGeom>
          <a:noFill/>
          <a:ln w="28575" cap="flat" cmpd="sng">
            <a:solidFill>
              <a:schemeClr val="lt1"/>
            </a:solidFill>
            <a:prstDash val="solid"/>
            <a:round/>
            <a:headEnd type="none" w="med" len="med"/>
            <a:tailEnd type="none" w="med" len="med"/>
          </a:ln>
        </p:spPr>
      </p:cxnSp>
      <p:grpSp>
        <p:nvGrpSpPr>
          <p:cNvPr id="768" name="Google Shape;768;p43"/>
          <p:cNvGrpSpPr/>
          <p:nvPr/>
        </p:nvGrpSpPr>
        <p:grpSpPr>
          <a:xfrm>
            <a:off x="1054322" y="2272433"/>
            <a:ext cx="766067" cy="1178327"/>
            <a:chOff x="3365973" y="803668"/>
            <a:chExt cx="1361492" cy="2094182"/>
          </a:xfrm>
        </p:grpSpPr>
        <p:sp>
          <p:nvSpPr>
            <p:cNvPr id="769" name="Google Shape;769;p43"/>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70" name="Google Shape;770;p43"/>
            <p:cNvSpPr/>
            <p:nvPr/>
          </p:nvSpPr>
          <p:spPr>
            <a:xfrm>
              <a:off x="3864295" y="2571750"/>
              <a:ext cx="326100" cy="326100"/>
            </a:xfrm>
            <a:prstGeom prst="donut">
              <a:avLst>
                <a:gd name="adj" fmla="val 25000"/>
              </a:avLst>
            </a:pr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774" name="Google Shape;774;p43"/>
          <p:cNvGrpSpPr/>
          <p:nvPr/>
        </p:nvGrpSpPr>
        <p:grpSpPr>
          <a:xfrm>
            <a:off x="2772265" y="2272433"/>
            <a:ext cx="766067" cy="1178327"/>
            <a:chOff x="3365973" y="803668"/>
            <a:chExt cx="1361492" cy="2094182"/>
          </a:xfrm>
        </p:grpSpPr>
        <p:sp>
          <p:nvSpPr>
            <p:cNvPr id="775" name="Google Shape;775;p43"/>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76" name="Google Shape;776;p43"/>
            <p:cNvSpPr/>
            <p:nvPr/>
          </p:nvSpPr>
          <p:spPr>
            <a:xfrm>
              <a:off x="3864295" y="2571750"/>
              <a:ext cx="326100" cy="326100"/>
            </a:xfrm>
            <a:prstGeom prst="donut">
              <a:avLst>
                <a:gd name="adj" fmla="val 25000"/>
              </a:avLst>
            </a:prstGeom>
            <a:solidFill>
              <a:schemeClr val="lt2"/>
            </a:solidFill>
            <a:ln>
              <a:noFill/>
            </a:ln>
          </p:spPr>
          <p:txBody>
            <a:bodyPr spcFirstLastPara="1" wrap="square" lIns="121900" tIns="121900" rIns="121900" bIns="121900" anchor="ctr" anchorCtr="0">
              <a:noAutofit/>
            </a:bodyPr>
            <a:lstStyle/>
            <a:p>
              <a:endParaRPr sz="2400"/>
            </a:p>
          </p:txBody>
        </p:sp>
      </p:grpSp>
      <p:grpSp>
        <p:nvGrpSpPr>
          <p:cNvPr id="777" name="Google Shape;777;p43"/>
          <p:cNvGrpSpPr/>
          <p:nvPr/>
        </p:nvGrpSpPr>
        <p:grpSpPr>
          <a:xfrm>
            <a:off x="6331328" y="2272433"/>
            <a:ext cx="766067" cy="1178327"/>
            <a:chOff x="3365973" y="803668"/>
            <a:chExt cx="1361492" cy="2094182"/>
          </a:xfrm>
        </p:grpSpPr>
        <p:sp>
          <p:nvSpPr>
            <p:cNvPr id="778" name="Google Shape;778;p43"/>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79" name="Google Shape;779;p43"/>
            <p:cNvSpPr/>
            <p:nvPr/>
          </p:nvSpPr>
          <p:spPr>
            <a:xfrm>
              <a:off x="3864295" y="2571750"/>
              <a:ext cx="326100" cy="326100"/>
            </a:xfrm>
            <a:prstGeom prst="donut">
              <a:avLst>
                <a:gd name="adj" fmla="val 25000"/>
              </a:avLst>
            </a:prstGeom>
            <a:solidFill>
              <a:schemeClr val="lt2"/>
            </a:solidFill>
            <a:ln>
              <a:noFill/>
            </a:ln>
          </p:spPr>
          <p:txBody>
            <a:bodyPr spcFirstLastPara="1" wrap="square" lIns="121900" tIns="121900" rIns="121900" bIns="121900" anchor="ctr" anchorCtr="0">
              <a:noAutofit/>
            </a:bodyPr>
            <a:lstStyle/>
            <a:p>
              <a:endParaRPr sz="2400"/>
            </a:p>
          </p:txBody>
        </p:sp>
      </p:grpSp>
      <p:grpSp>
        <p:nvGrpSpPr>
          <p:cNvPr id="780" name="Google Shape;780;p43"/>
          <p:cNvGrpSpPr/>
          <p:nvPr/>
        </p:nvGrpSpPr>
        <p:grpSpPr>
          <a:xfrm>
            <a:off x="4596643" y="2283394"/>
            <a:ext cx="766067" cy="1178327"/>
            <a:chOff x="3365973" y="803668"/>
            <a:chExt cx="1361492" cy="2094182"/>
          </a:xfrm>
        </p:grpSpPr>
        <p:sp>
          <p:nvSpPr>
            <p:cNvPr id="781" name="Google Shape;781;p43"/>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82" name="Google Shape;782;p43"/>
            <p:cNvSpPr/>
            <p:nvPr/>
          </p:nvSpPr>
          <p:spPr>
            <a:xfrm>
              <a:off x="3864295" y="2571750"/>
              <a:ext cx="326100" cy="326100"/>
            </a:xfrm>
            <a:prstGeom prst="donut">
              <a:avLst>
                <a:gd name="adj" fmla="val 25000"/>
              </a:avLst>
            </a:prstGeom>
            <a:solidFill>
              <a:schemeClr val="accent3"/>
            </a:solidFill>
            <a:ln>
              <a:noFill/>
            </a:ln>
          </p:spPr>
          <p:txBody>
            <a:bodyPr spcFirstLastPara="1" wrap="square" lIns="121900" tIns="121900" rIns="121900" bIns="121900" anchor="ctr" anchorCtr="0">
              <a:noAutofit/>
            </a:bodyPr>
            <a:lstStyle/>
            <a:p>
              <a:endParaRPr sz="2400"/>
            </a:p>
          </p:txBody>
        </p:sp>
      </p:grpSp>
      <p:sp>
        <p:nvSpPr>
          <p:cNvPr id="803" name="Google Shape;803;p43"/>
          <p:cNvSpPr txBox="1"/>
          <p:nvPr/>
        </p:nvSpPr>
        <p:spPr>
          <a:xfrm>
            <a:off x="454463" y="3767260"/>
            <a:ext cx="2023600" cy="582800"/>
          </a:xfrm>
          <a:prstGeom prst="rect">
            <a:avLst/>
          </a:prstGeom>
          <a:noFill/>
          <a:ln>
            <a:noFill/>
          </a:ln>
        </p:spPr>
        <p:txBody>
          <a:bodyPr spcFirstLastPara="1" wrap="square" lIns="121900" tIns="121900" rIns="121900" bIns="121900" anchor="b" anchorCtr="0">
            <a:noAutofit/>
          </a:bodyPr>
          <a:lstStyle/>
          <a:p>
            <a:pPr algn="ctr"/>
            <a:r>
              <a:rPr lang="en" sz="2000" dirty="0">
                <a:solidFill>
                  <a:schemeClr val="dk1"/>
                </a:solidFill>
                <a:latin typeface="Oswald"/>
                <a:ea typeface="Oswald"/>
                <a:cs typeface="Oswald"/>
                <a:sym typeface="Oswald"/>
              </a:rPr>
              <a:t>Call for Proposals</a:t>
            </a:r>
            <a:endParaRPr sz="2000" dirty="0">
              <a:solidFill>
                <a:schemeClr val="dk1"/>
              </a:solidFill>
              <a:latin typeface="Oswald"/>
              <a:ea typeface="Oswald"/>
              <a:cs typeface="Oswald"/>
              <a:sym typeface="Oswald"/>
            </a:endParaRPr>
          </a:p>
        </p:txBody>
      </p:sp>
      <p:sp>
        <p:nvSpPr>
          <p:cNvPr id="804" name="Google Shape;804;p43"/>
          <p:cNvSpPr txBox="1"/>
          <p:nvPr/>
        </p:nvSpPr>
        <p:spPr>
          <a:xfrm>
            <a:off x="452391" y="4799607"/>
            <a:ext cx="2023600" cy="1178400"/>
          </a:xfrm>
          <a:prstGeom prst="rect">
            <a:avLst/>
          </a:prstGeom>
          <a:noFill/>
          <a:ln>
            <a:noFill/>
          </a:ln>
        </p:spPr>
        <p:txBody>
          <a:bodyPr spcFirstLastPara="1" wrap="square" lIns="121900" tIns="121900" rIns="121900" bIns="121900" anchor="t" anchorCtr="0">
            <a:noAutofit/>
          </a:bodyPr>
          <a:lstStyle/>
          <a:p>
            <a:pPr algn="ctr"/>
            <a:r>
              <a:rPr lang="en-US" sz="1600" dirty="0"/>
              <a:t>Grant Strategy published by CIAS TF to notify of opening for applicants and eligibility requirements</a:t>
            </a:r>
          </a:p>
        </p:txBody>
      </p:sp>
      <p:sp>
        <p:nvSpPr>
          <p:cNvPr id="805" name="Google Shape;805;p43"/>
          <p:cNvSpPr txBox="1"/>
          <p:nvPr/>
        </p:nvSpPr>
        <p:spPr>
          <a:xfrm>
            <a:off x="2141516" y="4060447"/>
            <a:ext cx="2023600" cy="582800"/>
          </a:xfrm>
          <a:prstGeom prst="rect">
            <a:avLst/>
          </a:prstGeom>
          <a:noFill/>
          <a:ln>
            <a:noFill/>
          </a:ln>
        </p:spPr>
        <p:txBody>
          <a:bodyPr spcFirstLastPara="1" wrap="square" lIns="121900" tIns="121900" rIns="121900" bIns="121900" anchor="b" anchorCtr="0">
            <a:noAutofit/>
          </a:bodyPr>
          <a:lstStyle/>
          <a:p>
            <a:pPr algn="ctr"/>
            <a:r>
              <a:rPr lang="en" sz="2000" dirty="0">
                <a:solidFill>
                  <a:schemeClr val="dk1"/>
                </a:solidFill>
                <a:latin typeface="Oswald"/>
                <a:ea typeface="Oswald"/>
                <a:cs typeface="Oswald"/>
                <a:sym typeface="Oswald"/>
              </a:rPr>
              <a:t>Submission of Concept Note</a:t>
            </a:r>
            <a:endParaRPr sz="2000" dirty="0">
              <a:solidFill>
                <a:schemeClr val="dk1"/>
              </a:solidFill>
              <a:latin typeface="Oswald"/>
              <a:ea typeface="Oswald"/>
              <a:cs typeface="Oswald"/>
              <a:sym typeface="Oswald"/>
            </a:endParaRPr>
          </a:p>
        </p:txBody>
      </p:sp>
      <p:sp>
        <p:nvSpPr>
          <p:cNvPr id="806" name="Google Shape;806;p43"/>
          <p:cNvSpPr txBox="1"/>
          <p:nvPr/>
        </p:nvSpPr>
        <p:spPr>
          <a:xfrm>
            <a:off x="2224340" y="4799607"/>
            <a:ext cx="2023600" cy="11784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US" sz="1600" dirty="0"/>
              <a:t>Submission of concept notes by applicants</a:t>
            </a:r>
          </a:p>
          <a:p>
            <a:pPr algn="ctr">
              <a:lnSpc>
                <a:spcPct val="115000"/>
              </a:lnSpc>
              <a:spcAft>
                <a:spcPts val="2133"/>
              </a:spcAft>
            </a:pPr>
            <a:endParaRPr sz="1600" dirty="0">
              <a:solidFill>
                <a:schemeClr val="dk1"/>
              </a:solidFill>
              <a:latin typeface="Open Sans"/>
              <a:ea typeface="Open Sans"/>
              <a:cs typeface="Open Sans"/>
              <a:sym typeface="Open Sans"/>
            </a:endParaRPr>
          </a:p>
        </p:txBody>
      </p:sp>
      <p:sp>
        <p:nvSpPr>
          <p:cNvPr id="807" name="Google Shape;807;p43"/>
          <p:cNvSpPr txBox="1"/>
          <p:nvPr/>
        </p:nvSpPr>
        <p:spPr>
          <a:xfrm>
            <a:off x="4009448" y="3806854"/>
            <a:ext cx="2023600" cy="582800"/>
          </a:xfrm>
          <a:prstGeom prst="rect">
            <a:avLst/>
          </a:prstGeom>
          <a:noFill/>
          <a:ln>
            <a:noFill/>
          </a:ln>
        </p:spPr>
        <p:txBody>
          <a:bodyPr spcFirstLastPara="1" wrap="square" lIns="121900" tIns="121900" rIns="121900" bIns="121900" anchor="b" anchorCtr="0">
            <a:noAutofit/>
          </a:bodyPr>
          <a:lstStyle/>
          <a:p>
            <a:pPr algn="ctr"/>
            <a:r>
              <a:rPr lang="en-US" sz="2000" dirty="0">
                <a:solidFill>
                  <a:schemeClr val="dk1"/>
                </a:solidFill>
                <a:latin typeface="Oswald"/>
                <a:ea typeface="Oswald"/>
                <a:cs typeface="Oswald"/>
                <a:sym typeface="Oswald"/>
              </a:rPr>
              <a:t>Full Proposal Form</a:t>
            </a:r>
            <a:endParaRPr sz="2000" dirty="0">
              <a:solidFill>
                <a:schemeClr val="dk1"/>
              </a:solidFill>
              <a:latin typeface="Oswald"/>
              <a:ea typeface="Oswald"/>
              <a:cs typeface="Oswald"/>
              <a:sym typeface="Oswald"/>
            </a:endParaRPr>
          </a:p>
        </p:txBody>
      </p:sp>
      <p:sp>
        <p:nvSpPr>
          <p:cNvPr id="808" name="Google Shape;808;p43"/>
          <p:cNvSpPr txBox="1"/>
          <p:nvPr/>
        </p:nvSpPr>
        <p:spPr>
          <a:xfrm>
            <a:off x="4009448" y="4795490"/>
            <a:ext cx="2023600" cy="1178400"/>
          </a:xfrm>
          <a:prstGeom prst="rect">
            <a:avLst/>
          </a:prstGeom>
          <a:noFill/>
          <a:ln>
            <a:noFill/>
          </a:ln>
        </p:spPr>
        <p:txBody>
          <a:bodyPr spcFirstLastPara="1" wrap="square" lIns="121900" tIns="121900" rIns="121900" bIns="121900" anchor="t" anchorCtr="0">
            <a:noAutofit/>
          </a:bodyPr>
          <a:lstStyle/>
          <a:p>
            <a:pPr algn="ctr"/>
            <a:r>
              <a:rPr lang="en-US" sz="1600" dirty="0"/>
              <a:t>Approved concept notes followed by Grant Proposal Forms containing full detail of the proposed project</a:t>
            </a:r>
          </a:p>
        </p:txBody>
      </p:sp>
      <p:sp>
        <p:nvSpPr>
          <p:cNvPr id="809" name="Google Shape;809;p43"/>
          <p:cNvSpPr txBox="1"/>
          <p:nvPr/>
        </p:nvSpPr>
        <p:spPr>
          <a:xfrm>
            <a:off x="5702544" y="4060447"/>
            <a:ext cx="2023600" cy="582800"/>
          </a:xfrm>
          <a:prstGeom prst="rect">
            <a:avLst/>
          </a:prstGeom>
          <a:noFill/>
          <a:ln>
            <a:noFill/>
          </a:ln>
        </p:spPr>
        <p:txBody>
          <a:bodyPr spcFirstLastPara="1" wrap="square" lIns="121900" tIns="121900" rIns="121900" bIns="121900" anchor="b" anchorCtr="0">
            <a:noAutofit/>
          </a:bodyPr>
          <a:lstStyle/>
          <a:p>
            <a:pPr algn="ctr"/>
            <a:r>
              <a:rPr lang="en" sz="2000" dirty="0">
                <a:solidFill>
                  <a:schemeClr val="dk1"/>
                </a:solidFill>
                <a:latin typeface="Oswald"/>
                <a:ea typeface="Oswald"/>
                <a:cs typeface="Oswald"/>
                <a:sym typeface="Oswald"/>
              </a:rPr>
              <a:t>Screening and Evaluation</a:t>
            </a:r>
            <a:endParaRPr sz="2000" dirty="0">
              <a:solidFill>
                <a:schemeClr val="dk1"/>
              </a:solidFill>
              <a:latin typeface="Oswald"/>
              <a:ea typeface="Oswald"/>
              <a:cs typeface="Oswald"/>
              <a:sym typeface="Oswald"/>
            </a:endParaRPr>
          </a:p>
        </p:txBody>
      </p:sp>
      <p:sp>
        <p:nvSpPr>
          <p:cNvPr id="810" name="Google Shape;810;p43"/>
          <p:cNvSpPr txBox="1"/>
          <p:nvPr/>
        </p:nvSpPr>
        <p:spPr>
          <a:xfrm>
            <a:off x="5702544" y="4802222"/>
            <a:ext cx="2023600" cy="1178400"/>
          </a:xfrm>
          <a:prstGeom prst="rect">
            <a:avLst/>
          </a:prstGeom>
          <a:noFill/>
          <a:ln>
            <a:noFill/>
          </a:ln>
        </p:spPr>
        <p:txBody>
          <a:bodyPr spcFirstLastPara="1" wrap="square" lIns="121900" tIns="121900" rIns="121900" bIns="121900" anchor="t" anchorCtr="0">
            <a:noAutofit/>
          </a:bodyPr>
          <a:lstStyle/>
          <a:p>
            <a:pPr algn="ctr"/>
            <a:r>
              <a:rPr lang="en-US" sz="1600" dirty="0"/>
              <a:t>Screening and Evaluation to select grantees</a:t>
            </a:r>
          </a:p>
        </p:txBody>
      </p:sp>
      <p:sp>
        <p:nvSpPr>
          <p:cNvPr id="811" name="Google Shape;811;p43"/>
          <p:cNvSpPr txBox="1"/>
          <p:nvPr/>
        </p:nvSpPr>
        <p:spPr>
          <a:xfrm>
            <a:off x="7725903" y="3763987"/>
            <a:ext cx="2023600" cy="582800"/>
          </a:xfrm>
          <a:prstGeom prst="rect">
            <a:avLst/>
          </a:prstGeom>
          <a:noFill/>
          <a:ln>
            <a:noFill/>
          </a:ln>
        </p:spPr>
        <p:txBody>
          <a:bodyPr spcFirstLastPara="1" wrap="square" lIns="121900" tIns="121900" rIns="121900" bIns="121900" anchor="b" anchorCtr="0">
            <a:noAutofit/>
          </a:bodyPr>
          <a:lstStyle/>
          <a:p>
            <a:pPr algn="ctr"/>
            <a:r>
              <a:rPr lang="en" sz="2000" dirty="0">
                <a:solidFill>
                  <a:schemeClr val="dk1"/>
                </a:solidFill>
                <a:latin typeface="Oswald"/>
                <a:ea typeface="Oswald"/>
                <a:cs typeface="Oswald"/>
                <a:sym typeface="Oswald"/>
              </a:rPr>
              <a:t>Approval</a:t>
            </a:r>
            <a:endParaRPr sz="2400" dirty="0">
              <a:solidFill>
                <a:schemeClr val="dk1"/>
              </a:solidFill>
              <a:latin typeface="Oswald"/>
              <a:ea typeface="Oswald"/>
              <a:cs typeface="Oswald"/>
              <a:sym typeface="Oswald"/>
            </a:endParaRPr>
          </a:p>
        </p:txBody>
      </p:sp>
      <p:sp>
        <p:nvSpPr>
          <p:cNvPr id="812" name="Google Shape;812;p43"/>
          <p:cNvSpPr txBox="1"/>
          <p:nvPr/>
        </p:nvSpPr>
        <p:spPr>
          <a:xfrm>
            <a:off x="7729220" y="4795490"/>
            <a:ext cx="2023600" cy="1178400"/>
          </a:xfrm>
          <a:prstGeom prst="rect">
            <a:avLst/>
          </a:prstGeom>
          <a:noFill/>
          <a:ln>
            <a:noFill/>
          </a:ln>
        </p:spPr>
        <p:txBody>
          <a:bodyPr spcFirstLastPara="1" wrap="square" lIns="121900" tIns="121900" rIns="121900" bIns="121900" anchor="t" anchorCtr="0">
            <a:noAutofit/>
          </a:bodyPr>
          <a:lstStyle/>
          <a:p>
            <a:pPr algn="ctr"/>
            <a:r>
              <a:rPr lang="en-US" sz="1600" dirty="0"/>
              <a:t>Approval of grant by Board and/or CEO</a:t>
            </a:r>
          </a:p>
        </p:txBody>
      </p:sp>
      <p:grpSp>
        <p:nvGrpSpPr>
          <p:cNvPr id="813" name="Google Shape;813;p43"/>
          <p:cNvGrpSpPr/>
          <p:nvPr/>
        </p:nvGrpSpPr>
        <p:grpSpPr>
          <a:xfrm flipH="1">
            <a:off x="1291892" y="4660159"/>
            <a:ext cx="352872" cy="61268"/>
            <a:chOff x="6146875" y="1767300"/>
            <a:chExt cx="331025" cy="57475"/>
          </a:xfrm>
        </p:grpSpPr>
        <p:sp>
          <p:nvSpPr>
            <p:cNvPr id="814" name="Google Shape;814;p43"/>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15" name="Google Shape;815;p43"/>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16" name="Google Shape;816;p43"/>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817" name="Google Shape;817;p43"/>
          <p:cNvGrpSpPr/>
          <p:nvPr/>
        </p:nvGrpSpPr>
        <p:grpSpPr>
          <a:xfrm flipH="1">
            <a:off x="2973734" y="4649054"/>
            <a:ext cx="352872" cy="61268"/>
            <a:chOff x="6146875" y="1767300"/>
            <a:chExt cx="331025" cy="57475"/>
          </a:xfrm>
        </p:grpSpPr>
        <p:sp>
          <p:nvSpPr>
            <p:cNvPr id="818" name="Google Shape;818;p43"/>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19" name="Google Shape;819;p43"/>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20" name="Google Shape;820;p43"/>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821" name="Google Shape;821;p43"/>
          <p:cNvGrpSpPr/>
          <p:nvPr/>
        </p:nvGrpSpPr>
        <p:grpSpPr>
          <a:xfrm flipH="1">
            <a:off x="4809241" y="4668359"/>
            <a:ext cx="352872" cy="61268"/>
            <a:chOff x="6146875" y="1767300"/>
            <a:chExt cx="331025" cy="57475"/>
          </a:xfrm>
        </p:grpSpPr>
        <p:sp>
          <p:nvSpPr>
            <p:cNvPr id="822" name="Google Shape;822;p43"/>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23" name="Google Shape;823;p43"/>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24" name="Google Shape;824;p43"/>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825" name="Google Shape;825;p43"/>
          <p:cNvGrpSpPr/>
          <p:nvPr/>
        </p:nvGrpSpPr>
        <p:grpSpPr>
          <a:xfrm flipH="1">
            <a:off x="6541249" y="4649054"/>
            <a:ext cx="352872" cy="61268"/>
            <a:chOff x="6146875" y="1767300"/>
            <a:chExt cx="331025" cy="57475"/>
          </a:xfrm>
        </p:grpSpPr>
        <p:sp>
          <p:nvSpPr>
            <p:cNvPr id="826" name="Google Shape;826;p43"/>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27" name="Google Shape;827;p43"/>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28" name="Google Shape;828;p43"/>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829" name="Google Shape;829;p43"/>
          <p:cNvGrpSpPr/>
          <p:nvPr/>
        </p:nvGrpSpPr>
        <p:grpSpPr>
          <a:xfrm flipH="1">
            <a:off x="8553192" y="4649054"/>
            <a:ext cx="352872" cy="61268"/>
            <a:chOff x="6146875" y="1767300"/>
            <a:chExt cx="331025" cy="57475"/>
          </a:xfrm>
        </p:grpSpPr>
        <p:sp>
          <p:nvSpPr>
            <p:cNvPr id="830" name="Google Shape;830;p43"/>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31" name="Google Shape;831;p43"/>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32" name="Google Shape;832;p43"/>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3" name="Google Shape;771;p43">
            <a:extLst>
              <a:ext uri="{FF2B5EF4-FFF2-40B4-BE49-F238E27FC236}">
                <a16:creationId xmlns:a16="http://schemas.microsoft.com/office/drawing/2014/main" id="{565D921B-219C-9C55-505B-DC7F839BAF1B}"/>
              </a:ext>
            </a:extLst>
          </p:cNvPr>
          <p:cNvGrpSpPr/>
          <p:nvPr/>
        </p:nvGrpSpPr>
        <p:grpSpPr>
          <a:xfrm>
            <a:off x="10339305" y="2073138"/>
            <a:ext cx="902760" cy="1388583"/>
            <a:chOff x="3365973" y="803668"/>
            <a:chExt cx="1361492" cy="2094182"/>
          </a:xfrm>
        </p:grpSpPr>
        <p:sp>
          <p:nvSpPr>
            <p:cNvPr id="4" name="Google Shape;772;p43">
              <a:extLst>
                <a:ext uri="{FF2B5EF4-FFF2-40B4-BE49-F238E27FC236}">
                  <a16:creationId xmlns:a16="http://schemas.microsoft.com/office/drawing/2014/main" id="{21BE3F53-5913-748B-3497-7B118DDB45FA}"/>
                </a:ext>
              </a:extLst>
            </p:cNvPr>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 name="Google Shape;773;p43">
              <a:extLst>
                <a:ext uri="{FF2B5EF4-FFF2-40B4-BE49-F238E27FC236}">
                  <a16:creationId xmlns:a16="http://schemas.microsoft.com/office/drawing/2014/main" id="{41403E20-B43F-9256-2DA0-DF98AE4A14BD}"/>
                </a:ext>
              </a:extLst>
            </p:cNvPr>
            <p:cNvSpPr/>
            <p:nvPr/>
          </p:nvSpPr>
          <p:spPr>
            <a:xfrm>
              <a:off x="3864295" y="2571750"/>
              <a:ext cx="326100" cy="326100"/>
            </a:xfrm>
            <a:prstGeom prst="donut">
              <a:avLst>
                <a:gd name="adj" fmla="val 25000"/>
              </a:avLst>
            </a:prstGeom>
            <a:solidFill>
              <a:schemeClr val="dk1"/>
            </a:solidFill>
            <a:ln>
              <a:noFill/>
            </a:ln>
          </p:spPr>
          <p:txBody>
            <a:bodyPr spcFirstLastPara="1" wrap="square" lIns="121900" tIns="121900" rIns="121900" bIns="121900" anchor="ctr" anchorCtr="0">
              <a:noAutofit/>
            </a:bodyPr>
            <a:lstStyle/>
            <a:p>
              <a:endParaRPr sz="2400"/>
            </a:p>
          </p:txBody>
        </p:sp>
      </p:grpSp>
      <p:grpSp>
        <p:nvGrpSpPr>
          <p:cNvPr id="6" name="Google Shape;780;p43">
            <a:extLst>
              <a:ext uri="{FF2B5EF4-FFF2-40B4-BE49-F238E27FC236}">
                <a16:creationId xmlns:a16="http://schemas.microsoft.com/office/drawing/2014/main" id="{DBF91861-8E62-4984-056B-EB681FCC0107}"/>
              </a:ext>
            </a:extLst>
          </p:cNvPr>
          <p:cNvGrpSpPr/>
          <p:nvPr/>
        </p:nvGrpSpPr>
        <p:grpSpPr>
          <a:xfrm>
            <a:off x="8365571" y="2272433"/>
            <a:ext cx="766067" cy="1178327"/>
            <a:chOff x="3365973" y="803668"/>
            <a:chExt cx="1361492" cy="2094182"/>
          </a:xfrm>
        </p:grpSpPr>
        <p:sp>
          <p:nvSpPr>
            <p:cNvPr id="7" name="Google Shape;781;p43">
              <a:extLst>
                <a:ext uri="{FF2B5EF4-FFF2-40B4-BE49-F238E27FC236}">
                  <a16:creationId xmlns:a16="http://schemas.microsoft.com/office/drawing/2014/main" id="{06679569-6273-A4BF-D40C-7777262E3681}"/>
                </a:ext>
              </a:extLst>
            </p:cNvPr>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 name="Google Shape;782;p43">
              <a:extLst>
                <a:ext uri="{FF2B5EF4-FFF2-40B4-BE49-F238E27FC236}">
                  <a16:creationId xmlns:a16="http://schemas.microsoft.com/office/drawing/2014/main" id="{7865E576-1967-DBD3-ECF6-F3024D77B29F}"/>
                </a:ext>
              </a:extLst>
            </p:cNvPr>
            <p:cNvSpPr/>
            <p:nvPr/>
          </p:nvSpPr>
          <p:spPr>
            <a:xfrm>
              <a:off x="3864295" y="2571750"/>
              <a:ext cx="326100" cy="326100"/>
            </a:xfrm>
            <a:prstGeom prst="donut">
              <a:avLst>
                <a:gd name="adj" fmla="val 25000"/>
              </a:avLst>
            </a:prstGeom>
            <a:solidFill>
              <a:schemeClr val="accent3"/>
            </a:solidFill>
            <a:ln>
              <a:noFill/>
            </a:ln>
          </p:spPr>
          <p:txBody>
            <a:bodyPr spcFirstLastPara="1" wrap="square" lIns="121900" tIns="121900" rIns="121900" bIns="121900" anchor="ctr" anchorCtr="0">
              <a:noAutofit/>
            </a:bodyPr>
            <a:lstStyle/>
            <a:p>
              <a:endParaRPr sz="2400"/>
            </a:p>
          </p:txBody>
        </p:sp>
      </p:grpSp>
      <p:sp>
        <p:nvSpPr>
          <p:cNvPr id="10" name="Google Shape;811;p43">
            <a:extLst>
              <a:ext uri="{FF2B5EF4-FFF2-40B4-BE49-F238E27FC236}">
                <a16:creationId xmlns:a16="http://schemas.microsoft.com/office/drawing/2014/main" id="{E5EF70A8-777A-4CDC-B1DF-804E7AEF5642}"/>
              </a:ext>
            </a:extLst>
          </p:cNvPr>
          <p:cNvSpPr txBox="1"/>
          <p:nvPr/>
        </p:nvSpPr>
        <p:spPr>
          <a:xfrm>
            <a:off x="9760404" y="3769047"/>
            <a:ext cx="2023600" cy="582800"/>
          </a:xfrm>
          <a:prstGeom prst="rect">
            <a:avLst/>
          </a:prstGeom>
          <a:noFill/>
          <a:ln>
            <a:noFill/>
          </a:ln>
        </p:spPr>
        <p:txBody>
          <a:bodyPr spcFirstLastPara="1" wrap="square" lIns="121900" tIns="121900" rIns="121900" bIns="121900" anchor="b" anchorCtr="0">
            <a:noAutofit/>
          </a:bodyPr>
          <a:lstStyle/>
          <a:p>
            <a:pPr algn="ctr"/>
            <a:r>
              <a:rPr lang="en" sz="2000" dirty="0">
                <a:solidFill>
                  <a:schemeClr val="dk1"/>
                </a:solidFill>
                <a:latin typeface="Oswald"/>
                <a:ea typeface="Oswald"/>
                <a:cs typeface="Oswald"/>
                <a:sym typeface="Oswald"/>
              </a:rPr>
              <a:t>Execution</a:t>
            </a:r>
            <a:endParaRPr sz="2000" dirty="0">
              <a:solidFill>
                <a:schemeClr val="dk1"/>
              </a:solidFill>
              <a:latin typeface="Oswald"/>
              <a:ea typeface="Oswald"/>
              <a:cs typeface="Oswald"/>
              <a:sym typeface="Oswald"/>
            </a:endParaRPr>
          </a:p>
        </p:txBody>
      </p:sp>
      <p:sp>
        <p:nvSpPr>
          <p:cNvPr id="11" name="Google Shape;812;p43">
            <a:extLst>
              <a:ext uri="{FF2B5EF4-FFF2-40B4-BE49-F238E27FC236}">
                <a16:creationId xmlns:a16="http://schemas.microsoft.com/office/drawing/2014/main" id="{12CCDC89-BFF7-0CB4-0B48-F5C5D7C0FE65}"/>
              </a:ext>
            </a:extLst>
          </p:cNvPr>
          <p:cNvSpPr txBox="1"/>
          <p:nvPr/>
        </p:nvSpPr>
        <p:spPr>
          <a:xfrm>
            <a:off x="9739363" y="4792517"/>
            <a:ext cx="2023600" cy="1178400"/>
          </a:xfrm>
          <a:prstGeom prst="rect">
            <a:avLst/>
          </a:prstGeom>
          <a:noFill/>
          <a:ln>
            <a:noFill/>
          </a:ln>
        </p:spPr>
        <p:txBody>
          <a:bodyPr spcFirstLastPara="1" wrap="square" lIns="121900" tIns="121900" rIns="121900" bIns="121900" anchor="t" anchorCtr="0">
            <a:noAutofit/>
          </a:bodyPr>
          <a:lstStyle/>
          <a:p>
            <a:pPr algn="ctr"/>
            <a:r>
              <a:rPr lang="en-US" sz="1600" dirty="0"/>
              <a:t>Execution of project and periodic submission of reporting requirements</a:t>
            </a:r>
          </a:p>
        </p:txBody>
      </p:sp>
      <p:grpSp>
        <p:nvGrpSpPr>
          <p:cNvPr id="12" name="Google Shape;829;p43">
            <a:extLst>
              <a:ext uri="{FF2B5EF4-FFF2-40B4-BE49-F238E27FC236}">
                <a16:creationId xmlns:a16="http://schemas.microsoft.com/office/drawing/2014/main" id="{82D3B567-9E27-374F-7564-9232A41A8B09}"/>
              </a:ext>
            </a:extLst>
          </p:cNvPr>
          <p:cNvGrpSpPr/>
          <p:nvPr/>
        </p:nvGrpSpPr>
        <p:grpSpPr>
          <a:xfrm flipH="1">
            <a:off x="10576792" y="4675535"/>
            <a:ext cx="352872" cy="61268"/>
            <a:chOff x="6146875" y="1767300"/>
            <a:chExt cx="331025" cy="57475"/>
          </a:xfrm>
        </p:grpSpPr>
        <p:sp>
          <p:nvSpPr>
            <p:cNvPr id="13" name="Google Shape;830;p43">
              <a:extLst>
                <a:ext uri="{FF2B5EF4-FFF2-40B4-BE49-F238E27FC236}">
                  <a16:creationId xmlns:a16="http://schemas.microsoft.com/office/drawing/2014/main" id="{75524682-AEB2-BF8E-AB81-DDECCFC9FA2F}"/>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 name="Google Shape;831;p43">
              <a:extLst>
                <a:ext uri="{FF2B5EF4-FFF2-40B4-BE49-F238E27FC236}">
                  <a16:creationId xmlns:a16="http://schemas.microsoft.com/office/drawing/2014/main" id="{307BA006-C94F-9E7D-190D-F4F351556B30}"/>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5" name="Google Shape;832;p43">
              <a:extLst>
                <a:ext uri="{FF2B5EF4-FFF2-40B4-BE49-F238E27FC236}">
                  <a16:creationId xmlns:a16="http://schemas.microsoft.com/office/drawing/2014/main" id="{B6FF2AD2-F495-47CE-8866-B3D4948DD161}"/>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490348-9B1D-03FD-5525-04F050FB451F}"/>
              </a:ext>
            </a:extLst>
          </p:cNvPr>
          <p:cNvPicPr>
            <a:picLocks noChangeAspect="1"/>
          </p:cNvPicPr>
          <p:nvPr/>
        </p:nvPicPr>
        <p:blipFill rotWithShape="1">
          <a:blip r:embed="rId2"/>
          <a:srcRect l="24045" r="-6877"/>
          <a:stretch/>
        </p:blipFill>
        <p:spPr>
          <a:xfrm>
            <a:off x="5807867" y="0"/>
            <a:ext cx="8658225" cy="6940665"/>
          </a:xfrm>
          <a:prstGeom prst="rect">
            <a:avLst/>
          </a:prstGeom>
        </p:spPr>
      </p:pic>
      <p:sp>
        <p:nvSpPr>
          <p:cNvPr id="11" name="Moon 10">
            <a:extLst>
              <a:ext uri="{FF2B5EF4-FFF2-40B4-BE49-F238E27FC236}">
                <a16:creationId xmlns:a16="http://schemas.microsoft.com/office/drawing/2014/main" id="{321429B8-8E8E-216D-E3A9-01519AA6324C}"/>
              </a:ext>
            </a:extLst>
          </p:cNvPr>
          <p:cNvSpPr/>
          <p:nvPr/>
        </p:nvSpPr>
        <p:spPr>
          <a:xfrm>
            <a:off x="4771343" y="-1276833"/>
            <a:ext cx="3226592" cy="9690272"/>
          </a:xfrm>
          <a:prstGeom prst="moon">
            <a:avLst/>
          </a:prstGeom>
          <a:solidFill>
            <a:srgbClr val="B6D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047BDA-C6DA-1D33-D2C7-0424C7E49023}"/>
              </a:ext>
            </a:extLst>
          </p:cNvPr>
          <p:cNvSpPr>
            <a:spLocks noGrp="1"/>
          </p:cNvSpPr>
          <p:nvPr>
            <p:ph idx="1"/>
          </p:nvPr>
        </p:nvSpPr>
        <p:spPr>
          <a:xfrm>
            <a:off x="838200" y="2269386"/>
            <a:ext cx="4719638" cy="4351338"/>
          </a:xfrm>
        </p:spPr>
        <p:txBody>
          <a:bodyPr/>
          <a:lstStyle/>
          <a:p>
            <a:r>
              <a:rPr lang="en-US" dirty="0"/>
              <a:t>The Sustainable Trust Fund report proposed two solutions for financing IAS management in the Caribbean:</a:t>
            </a:r>
          </a:p>
          <a:p>
            <a:pPr lvl="1"/>
            <a:r>
              <a:rPr lang="en-US" dirty="0"/>
              <a:t>Trust Fund</a:t>
            </a:r>
          </a:p>
          <a:p>
            <a:pPr lvl="1"/>
            <a:r>
              <a:rPr lang="en-US" dirty="0"/>
              <a:t>Policy Options</a:t>
            </a:r>
          </a:p>
          <a:p>
            <a:pPr lvl="1"/>
            <a:endParaRPr lang="en-US" dirty="0"/>
          </a:p>
          <a:p>
            <a:pPr lvl="1"/>
            <a:endParaRPr lang="en-US" dirty="0"/>
          </a:p>
          <a:p>
            <a:endParaRPr lang="en-US" dirty="0"/>
          </a:p>
        </p:txBody>
      </p:sp>
      <p:sp>
        <p:nvSpPr>
          <p:cNvPr id="2" name="Title 1">
            <a:extLst>
              <a:ext uri="{FF2B5EF4-FFF2-40B4-BE49-F238E27FC236}">
                <a16:creationId xmlns:a16="http://schemas.microsoft.com/office/drawing/2014/main" id="{590FAA1F-2649-880C-AF21-85246752703D}"/>
              </a:ext>
            </a:extLst>
          </p:cNvPr>
          <p:cNvSpPr>
            <a:spLocks noGrp="1"/>
          </p:cNvSpPr>
          <p:nvPr>
            <p:ph type="title"/>
          </p:nvPr>
        </p:nvSpPr>
        <p:spPr>
          <a:xfrm>
            <a:off x="-5393020" y="484186"/>
            <a:ext cx="10515600" cy="1325563"/>
          </a:xfrm>
        </p:spPr>
        <p:txBody>
          <a:bodyPr/>
          <a:lstStyle/>
          <a:p>
            <a:pPr algn="r"/>
            <a:r>
              <a:rPr lang="en-US" dirty="0"/>
              <a:t>Financing Solutions</a:t>
            </a:r>
          </a:p>
        </p:txBody>
      </p:sp>
    </p:spTree>
    <p:extLst>
      <p:ext uri="{BB962C8B-B14F-4D97-AF65-F5344CB8AC3E}">
        <p14:creationId xmlns:p14="http://schemas.microsoft.com/office/powerpoint/2010/main" val="2017641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BFCF-88E0-99AD-0525-9B9135C9206B}"/>
              </a:ext>
            </a:extLst>
          </p:cNvPr>
          <p:cNvSpPr>
            <a:spLocks noGrp="1"/>
          </p:cNvSpPr>
          <p:nvPr>
            <p:ph type="title"/>
          </p:nvPr>
        </p:nvSpPr>
        <p:spPr/>
        <p:txBody>
          <a:bodyPr/>
          <a:lstStyle/>
          <a:p>
            <a:r>
              <a:rPr lang="en-US" dirty="0"/>
              <a:t>Operating Procedures – Grant Making</a:t>
            </a:r>
          </a:p>
        </p:txBody>
      </p:sp>
      <p:sp>
        <p:nvSpPr>
          <p:cNvPr id="3" name="Content Placeholder 2">
            <a:extLst>
              <a:ext uri="{FF2B5EF4-FFF2-40B4-BE49-F238E27FC236}">
                <a16:creationId xmlns:a16="http://schemas.microsoft.com/office/drawing/2014/main" id="{F554DCED-7329-97B0-8246-9FC459B0B631}"/>
              </a:ext>
            </a:extLst>
          </p:cNvPr>
          <p:cNvSpPr>
            <a:spLocks noGrp="1"/>
          </p:cNvSpPr>
          <p:nvPr>
            <p:ph idx="1"/>
          </p:nvPr>
        </p:nvSpPr>
        <p:spPr/>
        <p:txBody>
          <a:bodyPr>
            <a:normAutofit/>
          </a:bodyPr>
          <a:lstStyle/>
          <a:p>
            <a:r>
              <a:rPr lang="en-US" dirty="0"/>
              <a:t>Reporting Requirements</a:t>
            </a:r>
          </a:p>
          <a:p>
            <a:pPr lvl="1"/>
            <a:r>
              <a:rPr lang="en-US" dirty="0"/>
              <a:t>Project goals should be SMART (Specific, Measurable, Attainable, Relevant, and Timely)</a:t>
            </a:r>
          </a:p>
          <a:p>
            <a:pPr lvl="1"/>
            <a:r>
              <a:rPr lang="en-US" dirty="0"/>
              <a:t>Monitoring should be cost-effective for grantees and reproducible by different beneficiaries</a:t>
            </a:r>
          </a:p>
          <a:p>
            <a:pPr lvl="1"/>
            <a:r>
              <a:rPr lang="en-US" dirty="0"/>
              <a:t>Baseline data is required to track project impacts over time. </a:t>
            </a:r>
          </a:p>
          <a:p>
            <a:pPr lvl="1"/>
            <a:r>
              <a:rPr lang="en-US" dirty="0"/>
              <a:t>Financial reporting should meet suitable international accounting standards </a:t>
            </a:r>
          </a:p>
          <a:p>
            <a:pPr lvl="1"/>
            <a:r>
              <a:rPr lang="en-US" dirty="0"/>
              <a:t>Monitoring may take the form of interviews with grantees and stakeholders and site visits, in addition to technical and financial reports</a:t>
            </a:r>
          </a:p>
          <a:p>
            <a:pPr lvl="1"/>
            <a:r>
              <a:rPr lang="en-US" dirty="0"/>
              <a:t>Lessons learnt at the end of project implementation should be recorded for CIAS TF and partners to refine future activities</a:t>
            </a:r>
          </a:p>
          <a:p>
            <a:pPr lvl="1"/>
            <a:endParaRPr lang="en-US" dirty="0"/>
          </a:p>
          <a:p>
            <a:endParaRPr lang="en-US" dirty="0"/>
          </a:p>
          <a:p>
            <a:endParaRPr lang="en-US" dirty="0"/>
          </a:p>
        </p:txBody>
      </p:sp>
    </p:spTree>
    <p:extLst>
      <p:ext uri="{BB962C8B-B14F-4D97-AF65-F5344CB8AC3E}">
        <p14:creationId xmlns:p14="http://schemas.microsoft.com/office/powerpoint/2010/main" val="3154323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ABAD-D0CE-1C2C-FF6B-F2C49B79DB92}"/>
              </a:ext>
            </a:extLst>
          </p:cNvPr>
          <p:cNvSpPr>
            <a:spLocks noGrp="1"/>
          </p:cNvSpPr>
          <p:nvPr>
            <p:ph type="title"/>
          </p:nvPr>
        </p:nvSpPr>
        <p:spPr/>
        <p:txBody>
          <a:bodyPr/>
          <a:lstStyle/>
          <a:p>
            <a:r>
              <a:rPr lang="en-US" dirty="0"/>
              <a:t>Communication Strategy</a:t>
            </a:r>
          </a:p>
        </p:txBody>
      </p:sp>
      <p:sp>
        <p:nvSpPr>
          <p:cNvPr id="3" name="Content Placeholder 2">
            <a:extLst>
              <a:ext uri="{FF2B5EF4-FFF2-40B4-BE49-F238E27FC236}">
                <a16:creationId xmlns:a16="http://schemas.microsoft.com/office/drawing/2014/main" id="{6E2BD183-1D50-5483-4162-586EF3B4AA0B}"/>
              </a:ext>
            </a:extLst>
          </p:cNvPr>
          <p:cNvSpPr>
            <a:spLocks noGrp="1"/>
          </p:cNvSpPr>
          <p:nvPr>
            <p:ph idx="1"/>
          </p:nvPr>
        </p:nvSpPr>
        <p:spPr/>
        <p:txBody>
          <a:bodyPr>
            <a:normAutofit/>
          </a:bodyPr>
          <a:lstStyle/>
          <a:p>
            <a:r>
              <a:rPr lang="en-US" dirty="0"/>
              <a:t>The Communication Strategy will guide the type and contents of communications provided by the CIAS TF to various audiences and stakeholders. The strategy has the following aims:</a:t>
            </a:r>
          </a:p>
          <a:p>
            <a:pPr lvl="1"/>
            <a:r>
              <a:rPr lang="en-GB" dirty="0"/>
              <a:t>To engage with stakeholders</a:t>
            </a:r>
            <a:endParaRPr lang="en-US" dirty="0"/>
          </a:p>
          <a:p>
            <a:pPr lvl="1"/>
            <a:r>
              <a:rPr lang="en-GB" dirty="0"/>
              <a:t>To build awareness of the IAS problem in the Caribbean</a:t>
            </a:r>
            <a:endParaRPr lang="en-US" dirty="0"/>
          </a:p>
          <a:p>
            <a:pPr lvl="1"/>
            <a:r>
              <a:rPr lang="en-GB" dirty="0"/>
              <a:t>To highlight the work of the CIAS TF</a:t>
            </a:r>
            <a:endParaRPr lang="en-US" dirty="0"/>
          </a:p>
          <a:p>
            <a:pPr lvl="1"/>
            <a:r>
              <a:rPr lang="en-GB" dirty="0"/>
              <a:t>To develop a clear brand and messaging associated with the CIAS TF</a:t>
            </a:r>
            <a:endParaRPr lang="en-US" dirty="0"/>
          </a:p>
          <a:p>
            <a:pPr lvl="1"/>
            <a:r>
              <a:rPr lang="en-GB" dirty="0"/>
              <a:t>To present the effective use of funds to potential and current donors</a:t>
            </a:r>
            <a:endParaRPr lang="en-US" dirty="0"/>
          </a:p>
          <a:p>
            <a:endParaRPr lang="en-US" dirty="0"/>
          </a:p>
        </p:txBody>
      </p:sp>
      <p:sp>
        <p:nvSpPr>
          <p:cNvPr id="4" name="Oval 3">
            <a:extLst>
              <a:ext uri="{FF2B5EF4-FFF2-40B4-BE49-F238E27FC236}">
                <a16:creationId xmlns:a16="http://schemas.microsoft.com/office/drawing/2014/main" id="{D2338EC0-6E9F-956B-7F62-0B22AB9CBE63}"/>
              </a:ext>
            </a:extLst>
          </p:cNvPr>
          <p:cNvSpPr/>
          <p:nvPr/>
        </p:nvSpPr>
        <p:spPr>
          <a:xfrm rot="16022739">
            <a:off x="327968" y="-2921870"/>
            <a:ext cx="3619500" cy="3415110"/>
          </a:xfrm>
          <a:prstGeom prst="ellipse">
            <a:avLst/>
          </a:prstGeom>
          <a:solidFill>
            <a:srgbClr val="D8E4C4">
              <a:alpha val="471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FD54EA4-AA0D-2AAE-9FA5-68DF84F91E40}"/>
              </a:ext>
            </a:extLst>
          </p:cNvPr>
          <p:cNvSpPr/>
          <p:nvPr/>
        </p:nvSpPr>
        <p:spPr>
          <a:xfrm rot="16022739">
            <a:off x="-7619" y="-1417329"/>
            <a:ext cx="1915885" cy="1835037"/>
          </a:xfrm>
          <a:prstGeom prst="ellipse">
            <a:avLst/>
          </a:prstGeom>
          <a:solidFill>
            <a:srgbClr val="D8E4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B64479-D388-8917-A28A-52DB1F1B7E8A}"/>
              </a:ext>
            </a:extLst>
          </p:cNvPr>
          <p:cNvSpPr/>
          <p:nvPr/>
        </p:nvSpPr>
        <p:spPr>
          <a:xfrm rot="16022739">
            <a:off x="3055929" y="-781040"/>
            <a:ext cx="1175657" cy="1063427"/>
          </a:xfrm>
          <a:prstGeom prst="ellipse">
            <a:avLst/>
          </a:prstGeom>
          <a:solidFill>
            <a:srgbClr val="D8E4C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5CD4504-37EF-B16C-3A75-D9259FC2B067}"/>
              </a:ext>
            </a:extLst>
          </p:cNvPr>
          <p:cNvSpPr/>
          <p:nvPr/>
        </p:nvSpPr>
        <p:spPr>
          <a:xfrm rot="16022739">
            <a:off x="-272823" y="-103033"/>
            <a:ext cx="925286" cy="917518"/>
          </a:xfrm>
          <a:prstGeom prst="ellipse">
            <a:avLst/>
          </a:prstGeom>
          <a:solidFill>
            <a:srgbClr val="D8E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010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525E5-DBAC-49B6-16F0-AC7BEC9A4CDF}"/>
              </a:ext>
            </a:extLst>
          </p:cNvPr>
          <p:cNvPicPr>
            <a:picLocks noChangeAspect="1"/>
          </p:cNvPicPr>
          <p:nvPr/>
        </p:nvPicPr>
        <p:blipFill>
          <a:blip r:embed="rId2"/>
          <a:stretch>
            <a:fillRect/>
          </a:stretch>
        </p:blipFill>
        <p:spPr>
          <a:xfrm>
            <a:off x="5647136" y="0"/>
            <a:ext cx="10972799" cy="6858000"/>
          </a:xfrm>
          <a:prstGeom prst="rect">
            <a:avLst/>
          </a:prstGeom>
        </p:spPr>
      </p:pic>
      <p:sp>
        <p:nvSpPr>
          <p:cNvPr id="9" name="Moon 8">
            <a:extLst>
              <a:ext uri="{FF2B5EF4-FFF2-40B4-BE49-F238E27FC236}">
                <a16:creationId xmlns:a16="http://schemas.microsoft.com/office/drawing/2014/main" id="{4E90A3B0-5F2C-0782-71FE-6DD89EF7BF01}"/>
              </a:ext>
            </a:extLst>
          </p:cNvPr>
          <p:cNvSpPr/>
          <p:nvPr/>
        </p:nvSpPr>
        <p:spPr>
          <a:xfrm>
            <a:off x="4675586" y="-1416136"/>
            <a:ext cx="3226592" cy="9690272"/>
          </a:xfrm>
          <a:prstGeom prst="moon">
            <a:avLst/>
          </a:prstGeom>
          <a:solidFill>
            <a:srgbClr val="B6D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7D4B34-3BEB-8732-3C28-3447A4C2722D}"/>
              </a:ext>
            </a:extLst>
          </p:cNvPr>
          <p:cNvSpPr>
            <a:spLocks noGrp="1"/>
          </p:cNvSpPr>
          <p:nvPr>
            <p:ph idx="1"/>
          </p:nvPr>
        </p:nvSpPr>
        <p:spPr>
          <a:xfrm>
            <a:off x="838200" y="1825625"/>
            <a:ext cx="5491163" cy="4351338"/>
          </a:xfrm>
        </p:spPr>
        <p:txBody>
          <a:bodyPr>
            <a:normAutofit/>
          </a:bodyPr>
          <a:lstStyle/>
          <a:p>
            <a:r>
              <a:rPr lang="en-US" dirty="0"/>
              <a:t>The target audience for communication include:</a:t>
            </a:r>
          </a:p>
          <a:p>
            <a:pPr lvl="1"/>
            <a:r>
              <a:rPr lang="en-US" dirty="0"/>
              <a:t>General Public</a:t>
            </a:r>
          </a:p>
          <a:p>
            <a:pPr lvl="1"/>
            <a:r>
              <a:rPr lang="en-US" dirty="0"/>
              <a:t>Government Stakeholders</a:t>
            </a:r>
          </a:p>
          <a:p>
            <a:pPr lvl="1"/>
            <a:r>
              <a:rPr lang="en-US" dirty="0"/>
              <a:t>Civil Society</a:t>
            </a:r>
          </a:p>
          <a:p>
            <a:pPr lvl="1"/>
            <a:r>
              <a:rPr lang="en-US" dirty="0"/>
              <a:t>Beneficiaries</a:t>
            </a:r>
          </a:p>
          <a:p>
            <a:pPr lvl="1"/>
            <a:r>
              <a:rPr lang="en-US" dirty="0"/>
              <a:t>Board of Directors</a:t>
            </a:r>
          </a:p>
          <a:p>
            <a:pPr lvl="1"/>
            <a:r>
              <a:rPr lang="en-US" dirty="0"/>
              <a:t>Donors</a:t>
            </a:r>
          </a:p>
          <a:p>
            <a:endParaRPr lang="en-US" dirty="0"/>
          </a:p>
        </p:txBody>
      </p:sp>
      <p:sp>
        <p:nvSpPr>
          <p:cNvPr id="2" name="Title 1">
            <a:extLst>
              <a:ext uri="{FF2B5EF4-FFF2-40B4-BE49-F238E27FC236}">
                <a16:creationId xmlns:a16="http://schemas.microsoft.com/office/drawing/2014/main" id="{75D35623-5BA7-484C-60F2-F9953128E449}"/>
              </a:ext>
            </a:extLst>
          </p:cNvPr>
          <p:cNvSpPr>
            <a:spLocks noGrp="1"/>
          </p:cNvSpPr>
          <p:nvPr>
            <p:ph type="title"/>
          </p:nvPr>
        </p:nvSpPr>
        <p:spPr>
          <a:xfrm>
            <a:off x="0" y="300038"/>
            <a:ext cx="10515600" cy="1325563"/>
          </a:xfrm>
        </p:spPr>
        <p:txBody>
          <a:bodyPr/>
          <a:lstStyle/>
          <a:p>
            <a:r>
              <a:rPr lang="en-US" dirty="0"/>
              <a:t>Communication Strategy</a:t>
            </a:r>
          </a:p>
        </p:txBody>
      </p:sp>
    </p:spTree>
    <p:extLst>
      <p:ext uri="{BB962C8B-B14F-4D97-AF65-F5344CB8AC3E}">
        <p14:creationId xmlns:p14="http://schemas.microsoft.com/office/powerpoint/2010/main" val="3507359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980C-ABEF-3436-B8BE-8BEB2D7DFD95}"/>
              </a:ext>
            </a:extLst>
          </p:cNvPr>
          <p:cNvSpPr>
            <a:spLocks noGrp="1"/>
          </p:cNvSpPr>
          <p:nvPr>
            <p:ph type="title"/>
          </p:nvPr>
        </p:nvSpPr>
        <p:spPr/>
        <p:txBody>
          <a:bodyPr/>
          <a:lstStyle/>
          <a:p>
            <a:r>
              <a:rPr lang="en-US" dirty="0"/>
              <a:t>Communication Strategy</a:t>
            </a:r>
          </a:p>
        </p:txBody>
      </p:sp>
      <p:sp>
        <p:nvSpPr>
          <p:cNvPr id="3" name="Content Placeholder 2">
            <a:extLst>
              <a:ext uri="{FF2B5EF4-FFF2-40B4-BE49-F238E27FC236}">
                <a16:creationId xmlns:a16="http://schemas.microsoft.com/office/drawing/2014/main" id="{7AAB33DB-7D29-DC8B-7E3F-66BA04535009}"/>
              </a:ext>
            </a:extLst>
          </p:cNvPr>
          <p:cNvSpPr>
            <a:spLocks noGrp="1"/>
          </p:cNvSpPr>
          <p:nvPr>
            <p:ph idx="1"/>
          </p:nvPr>
        </p:nvSpPr>
        <p:spPr/>
        <p:txBody>
          <a:bodyPr>
            <a:normAutofit lnSpcReduction="10000"/>
          </a:bodyPr>
          <a:lstStyle/>
          <a:p>
            <a:r>
              <a:rPr lang="en-US" dirty="0"/>
              <a:t>The strategy will be implemented using various tools, modelled off of the communication activities of existing Trust Funds. These are:</a:t>
            </a:r>
          </a:p>
          <a:p>
            <a:pPr lvl="1"/>
            <a:r>
              <a:rPr lang="en-US" dirty="0"/>
              <a:t>Annual Reports</a:t>
            </a:r>
          </a:p>
          <a:p>
            <a:pPr lvl="1"/>
            <a:r>
              <a:rPr lang="en-US" dirty="0"/>
              <a:t>Website</a:t>
            </a:r>
          </a:p>
          <a:p>
            <a:pPr lvl="1"/>
            <a:r>
              <a:rPr lang="en-US" dirty="0"/>
              <a:t>Social Media</a:t>
            </a:r>
          </a:p>
          <a:p>
            <a:pPr lvl="1"/>
            <a:r>
              <a:rPr lang="en-US" dirty="0"/>
              <a:t>Public Relations Materials</a:t>
            </a:r>
          </a:p>
          <a:p>
            <a:pPr lvl="1"/>
            <a:r>
              <a:rPr lang="en-US" dirty="0"/>
              <a:t>Press Releases</a:t>
            </a:r>
          </a:p>
          <a:p>
            <a:r>
              <a:rPr lang="en-US" dirty="0"/>
              <a:t>The CIAS TF will also develop a strong brand identity, including:</a:t>
            </a:r>
          </a:p>
          <a:p>
            <a:pPr lvl="1"/>
            <a:r>
              <a:rPr lang="en-US" dirty="0"/>
              <a:t>Logo</a:t>
            </a:r>
          </a:p>
          <a:p>
            <a:pPr lvl="1"/>
            <a:r>
              <a:rPr lang="en-US" dirty="0"/>
              <a:t>Thematic </a:t>
            </a:r>
            <a:r>
              <a:rPr lang="en-US" dirty="0" err="1"/>
              <a:t>Colours</a:t>
            </a:r>
            <a:endParaRPr lang="en-US" dirty="0"/>
          </a:p>
          <a:p>
            <a:pPr lvl="1"/>
            <a:r>
              <a:rPr lang="en-US" dirty="0"/>
              <a:t>Fonts</a:t>
            </a:r>
          </a:p>
        </p:txBody>
      </p:sp>
    </p:spTree>
    <p:extLst>
      <p:ext uri="{BB962C8B-B14F-4D97-AF65-F5344CB8AC3E}">
        <p14:creationId xmlns:p14="http://schemas.microsoft.com/office/powerpoint/2010/main" val="3647416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ECA5-1BD4-0A56-3767-C0106852BDA9}"/>
              </a:ext>
            </a:extLst>
          </p:cNvPr>
          <p:cNvSpPr>
            <a:spLocks noGrp="1"/>
          </p:cNvSpPr>
          <p:nvPr>
            <p:ph type="title"/>
          </p:nvPr>
        </p:nvSpPr>
        <p:spPr/>
        <p:txBody>
          <a:bodyPr>
            <a:normAutofit/>
          </a:bodyPr>
          <a:lstStyle/>
          <a:p>
            <a:r>
              <a:rPr lang="en-US" dirty="0"/>
              <a:t>Financial Management - Resource </a:t>
            </a:r>
            <a:r>
              <a:rPr lang="en-US" dirty="0" err="1"/>
              <a:t>Mobilisation</a:t>
            </a:r>
            <a:endParaRPr lang="en-US" dirty="0"/>
          </a:p>
        </p:txBody>
      </p:sp>
      <p:sp>
        <p:nvSpPr>
          <p:cNvPr id="3" name="Content Placeholder 2">
            <a:extLst>
              <a:ext uri="{FF2B5EF4-FFF2-40B4-BE49-F238E27FC236}">
                <a16:creationId xmlns:a16="http://schemas.microsoft.com/office/drawing/2014/main" id="{4A739602-2DFD-3C5A-B978-A1862162F218}"/>
              </a:ext>
            </a:extLst>
          </p:cNvPr>
          <p:cNvSpPr>
            <a:spLocks noGrp="1"/>
          </p:cNvSpPr>
          <p:nvPr>
            <p:ph idx="1"/>
          </p:nvPr>
        </p:nvSpPr>
        <p:spPr/>
        <p:txBody>
          <a:bodyPr>
            <a:normAutofit fontScale="92500"/>
          </a:bodyPr>
          <a:lstStyle/>
          <a:p>
            <a:r>
              <a:rPr lang="en-US" dirty="0"/>
              <a:t>To meet the financing requirements of the CIAS TF, multiple funding streams are required. These may be elaborated in a Fundraising Plan that identifies suitable donors and viable mechanisms to generate funds. The Fundraising Plan should be developed by the administration and may contain:</a:t>
            </a:r>
          </a:p>
          <a:p>
            <a:pPr lvl="1"/>
            <a:r>
              <a:rPr lang="en-US" dirty="0"/>
              <a:t>Determine the financial requirements for operation and minimum capital requirements</a:t>
            </a:r>
          </a:p>
          <a:p>
            <a:pPr lvl="1"/>
            <a:r>
              <a:rPr lang="en-US" dirty="0"/>
              <a:t>Identify eligible donors and sponsors for the CIAS TF </a:t>
            </a:r>
          </a:p>
          <a:p>
            <a:pPr lvl="1"/>
            <a:r>
              <a:rPr lang="en-US" dirty="0"/>
              <a:t>Understanding donor requirements and CIAS TF eligibility </a:t>
            </a:r>
          </a:p>
          <a:p>
            <a:pPr lvl="1"/>
            <a:r>
              <a:rPr lang="en-US" dirty="0"/>
              <a:t>Preparation of funding proposals tailored to both donor requirements and priorities, </a:t>
            </a:r>
          </a:p>
          <a:p>
            <a:pPr lvl="1"/>
            <a:r>
              <a:rPr lang="en-US" dirty="0"/>
              <a:t>Policies for screening donors to ensure protection of the CIAS TF brand and image</a:t>
            </a:r>
          </a:p>
          <a:p>
            <a:pPr lvl="1"/>
            <a:endParaRPr lang="en-US" dirty="0"/>
          </a:p>
          <a:p>
            <a:pPr lvl="1"/>
            <a:endParaRPr lang="en-US" dirty="0"/>
          </a:p>
          <a:p>
            <a:endParaRPr lang="en-US" dirty="0"/>
          </a:p>
        </p:txBody>
      </p:sp>
      <p:sp>
        <p:nvSpPr>
          <p:cNvPr id="4" name="Oval 3">
            <a:extLst>
              <a:ext uri="{FF2B5EF4-FFF2-40B4-BE49-F238E27FC236}">
                <a16:creationId xmlns:a16="http://schemas.microsoft.com/office/drawing/2014/main" id="{31617664-C6CD-D8B5-0D5E-DF877DF8138A}"/>
              </a:ext>
            </a:extLst>
          </p:cNvPr>
          <p:cNvSpPr/>
          <p:nvPr/>
        </p:nvSpPr>
        <p:spPr>
          <a:xfrm>
            <a:off x="8994150" y="4469408"/>
            <a:ext cx="3619500" cy="3415110"/>
          </a:xfrm>
          <a:prstGeom prst="ellipse">
            <a:avLst/>
          </a:prstGeom>
          <a:solidFill>
            <a:srgbClr val="D8E4C4">
              <a:alpha val="471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304DBBE3-CE53-27D7-94B6-3067DE890080}"/>
              </a:ext>
            </a:extLst>
          </p:cNvPr>
          <p:cNvSpPr/>
          <p:nvPr/>
        </p:nvSpPr>
        <p:spPr>
          <a:xfrm>
            <a:off x="10803900" y="4773867"/>
            <a:ext cx="2064884" cy="1835037"/>
          </a:xfrm>
          <a:prstGeom prst="ellipse">
            <a:avLst/>
          </a:prstGeom>
          <a:solidFill>
            <a:srgbClr val="D8E4C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37FD46-E0F1-F0ED-85A8-65A43CC33068}"/>
              </a:ext>
            </a:extLst>
          </p:cNvPr>
          <p:cNvSpPr/>
          <p:nvPr/>
        </p:nvSpPr>
        <p:spPr>
          <a:xfrm>
            <a:off x="7518799" y="5691385"/>
            <a:ext cx="3029967" cy="3014606"/>
          </a:xfrm>
          <a:prstGeom prst="ellipse">
            <a:avLst/>
          </a:prstGeom>
          <a:solidFill>
            <a:srgbClr val="D8E4C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8C2427B-643F-4A54-3C1D-814ABF20AF1A}"/>
              </a:ext>
            </a:extLst>
          </p:cNvPr>
          <p:cNvSpPr/>
          <p:nvPr/>
        </p:nvSpPr>
        <p:spPr>
          <a:xfrm>
            <a:off x="11275896" y="3892706"/>
            <a:ext cx="1465321" cy="1457863"/>
          </a:xfrm>
          <a:prstGeom prst="ellipse">
            <a:avLst/>
          </a:prstGeom>
          <a:solidFill>
            <a:srgbClr val="D8E4C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966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2ED-AF8B-9EA7-F0D7-582D4DCEF4FE}"/>
              </a:ext>
            </a:extLst>
          </p:cNvPr>
          <p:cNvSpPr>
            <a:spLocks noGrp="1"/>
          </p:cNvSpPr>
          <p:nvPr>
            <p:ph type="title"/>
          </p:nvPr>
        </p:nvSpPr>
        <p:spPr/>
        <p:txBody>
          <a:bodyPr/>
          <a:lstStyle/>
          <a:p>
            <a:r>
              <a:rPr lang="en-US" dirty="0"/>
              <a:t>Financial Management - Resource </a:t>
            </a:r>
            <a:r>
              <a:rPr lang="en-US" dirty="0" err="1"/>
              <a:t>Mobilisation</a:t>
            </a:r>
            <a:endParaRPr lang="en-US" dirty="0"/>
          </a:p>
        </p:txBody>
      </p:sp>
      <p:sp>
        <p:nvSpPr>
          <p:cNvPr id="3" name="Content Placeholder 2">
            <a:extLst>
              <a:ext uri="{FF2B5EF4-FFF2-40B4-BE49-F238E27FC236}">
                <a16:creationId xmlns:a16="http://schemas.microsoft.com/office/drawing/2014/main" id="{BB9FD800-E84B-DD3E-2889-92E3D90F86C8}"/>
              </a:ext>
            </a:extLst>
          </p:cNvPr>
          <p:cNvSpPr>
            <a:spLocks noGrp="1"/>
          </p:cNvSpPr>
          <p:nvPr>
            <p:ph idx="1"/>
          </p:nvPr>
        </p:nvSpPr>
        <p:spPr/>
        <p:txBody>
          <a:bodyPr>
            <a:normAutofit fontScale="92500"/>
          </a:bodyPr>
          <a:lstStyle/>
          <a:p>
            <a:r>
              <a:rPr lang="en-US" dirty="0"/>
              <a:t>Being established under the CBF umbrella enhances the CIAS TF exposure and reputation with donors in the conservation space</a:t>
            </a:r>
          </a:p>
          <a:p>
            <a:r>
              <a:rPr lang="en-US" dirty="0"/>
              <a:t>The CIAS TF will also benefit from capacity building activities by the CFA and REDLAC</a:t>
            </a:r>
          </a:p>
          <a:p>
            <a:r>
              <a:rPr lang="en-US" dirty="0"/>
              <a:t>Country government support through financing and technical assistance will also be pivotal in early stage development of the CIAS TF</a:t>
            </a:r>
          </a:p>
          <a:p>
            <a:r>
              <a:rPr lang="en-US" dirty="0"/>
              <a:t>Use of policy options recommended earlier to generate funding is beneficial to generate continuous financial flows</a:t>
            </a:r>
          </a:p>
          <a:p>
            <a:r>
              <a:rPr lang="en-GB" dirty="0"/>
              <a:t>The CBF also offers prefinancing to its Partner TFs with no co-financing requirement</a:t>
            </a:r>
            <a:r>
              <a:rPr lang="en-US" dirty="0"/>
              <a:t> </a:t>
            </a:r>
          </a:p>
        </p:txBody>
      </p:sp>
      <p:sp>
        <p:nvSpPr>
          <p:cNvPr id="4" name="Oval 3">
            <a:extLst>
              <a:ext uri="{FF2B5EF4-FFF2-40B4-BE49-F238E27FC236}">
                <a16:creationId xmlns:a16="http://schemas.microsoft.com/office/drawing/2014/main" id="{52BA30E5-B69C-687B-30A4-39E3C7FBBBE8}"/>
              </a:ext>
            </a:extLst>
          </p:cNvPr>
          <p:cNvSpPr/>
          <p:nvPr/>
        </p:nvSpPr>
        <p:spPr>
          <a:xfrm>
            <a:off x="8153401" y="5878396"/>
            <a:ext cx="3200399" cy="2772567"/>
          </a:xfrm>
          <a:prstGeom prst="ellipse">
            <a:avLst/>
          </a:prstGeom>
          <a:solidFill>
            <a:srgbClr val="D8E4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A9E69FE-6A30-E52C-B6C2-78A62131B543}"/>
              </a:ext>
            </a:extLst>
          </p:cNvPr>
          <p:cNvSpPr/>
          <p:nvPr/>
        </p:nvSpPr>
        <p:spPr>
          <a:xfrm>
            <a:off x="7527813" y="6343241"/>
            <a:ext cx="1578429" cy="1422808"/>
          </a:xfrm>
          <a:prstGeom prst="ellipse">
            <a:avLst/>
          </a:prstGeom>
          <a:solidFill>
            <a:srgbClr val="D8E4C4">
              <a:alpha val="4341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715CF07-AFBB-A299-884E-E5A66BCDE923}"/>
              </a:ext>
            </a:extLst>
          </p:cNvPr>
          <p:cNvSpPr/>
          <p:nvPr/>
        </p:nvSpPr>
        <p:spPr>
          <a:xfrm>
            <a:off x="10891157" y="6012089"/>
            <a:ext cx="925286" cy="961572"/>
          </a:xfrm>
          <a:prstGeom prst="ellipse">
            <a:avLst/>
          </a:prstGeom>
          <a:solidFill>
            <a:srgbClr val="D8E4C4">
              <a:alpha val="4291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7F4FEA0-2AFF-0BEB-2FD4-C16870257C5B}"/>
              </a:ext>
            </a:extLst>
          </p:cNvPr>
          <p:cNvSpPr/>
          <p:nvPr/>
        </p:nvSpPr>
        <p:spPr>
          <a:xfrm>
            <a:off x="10645548" y="5878396"/>
            <a:ext cx="4217533" cy="3390447"/>
          </a:xfrm>
          <a:prstGeom prst="ellipse">
            <a:avLst/>
          </a:prstGeom>
          <a:solidFill>
            <a:srgbClr val="D8E4C4">
              <a:alpha val="6072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847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1B08-6754-FA59-A517-1F44283C6564}"/>
              </a:ext>
            </a:extLst>
          </p:cNvPr>
          <p:cNvSpPr>
            <a:spLocks noGrp="1"/>
          </p:cNvSpPr>
          <p:nvPr>
            <p:ph type="title"/>
          </p:nvPr>
        </p:nvSpPr>
        <p:spPr/>
        <p:txBody>
          <a:bodyPr/>
          <a:lstStyle/>
          <a:p>
            <a:r>
              <a:rPr lang="en-US" dirty="0"/>
              <a:t>Financial Management - Resource </a:t>
            </a:r>
            <a:r>
              <a:rPr lang="en-US" dirty="0" err="1"/>
              <a:t>Mobilisation</a:t>
            </a:r>
            <a:endParaRPr lang="en-US" dirty="0"/>
          </a:p>
        </p:txBody>
      </p:sp>
      <p:sp>
        <p:nvSpPr>
          <p:cNvPr id="3" name="Content Placeholder 2">
            <a:extLst>
              <a:ext uri="{FF2B5EF4-FFF2-40B4-BE49-F238E27FC236}">
                <a16:creationId xmlns:a16="http://schemas.microsoft.com/office/drawing/2014/main" id="{D2DD0CC2-9010-FCB0-C39F-F11BEDC8E009}"/>
              </a:ext>
            </a:extLst>
          </p:cNvPr>
          <p:cNvSpPr>
            <a:spLocks noGrp="1"/>
          </p:cNvSpPr>
          <p:nvPr>
            <p:ph idx="1"/>
          </p:nvPr>
        </p:nvSpPr>
        <p:spPr/>
        <p:txBody>
          <a:bodyPr/>
          <a:lstStyle/>
          <a:p>
            <a:r>
              <a:rPr lang="en-GB" dirty="0"/>
              <a:t>The CIAS TF may also leverage its technical expertise and management capabilities to generate income through provision of services to external entities.</a:t>
            </a:r>
            <a:r>
              <a:rPr lang="en-US" dirty="0"/>
              <a:t> </a:t>
            </a:r>
          </a:p>
          <a:p>
            <a:r>
              <a:rPr lang="en-GB" dirty="0"/>
              <a:t>The CIAS TF may also pursue alternative financing mechanisms to generate funds</a:t>
            </a:r>
            <a:r>
              <a:rPr lang="en-US" dirty="0"/>
              <a:t>. These will likely require broad based support from country governments whose interests and policy align strongly with CIAS TF activities. For example:</a:t>
            </a:r>
          </a:p>
          <a:p>
            <a:pPr lvl="1"/>
            <a:r>
              <a:rPr lang="en-US" dirty="0"/>
              <a:t>Debt for Nature Swaps</a:t>
            </a:r>
          </a:p>
          <a:p>
            <a:pPr lvl="1"/>
            <a:r>
              <a:rPr lang="en-US" dirty="0"/>
              <a:t>Biodiversity offsets</a:t>
            </a:r>
          </a:p>
          <a:p>
            <a:pPr lvl="1"/>
            <a:r>
              <a:rPr lang="en-US" dirty="0"/>
              <a:t>Bioprospecting fees</a:t>
            </a:r>
          </a:p>
        </p:txBody>
      </p:sp>
    </p:spTree>
    <p:extLst>
      <p:ext uri="{BB962C8B-B14F-4D97-AF65-F5344CB8AC3E}">
        <p14:creationId xmlns:p14="http://schemas.microsoft.com/office/powerpoint/2010/main" val="3812082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721C-D91C-3747-99AD-A47C168D0AB3}"/>
              </a:ext>
            </a:extLst>
          </p:cNvPr>
          <p:cNvSpPr>
            <a:spLocks noGrp="1"/>
          </p:cNvSpPr>
          <p:nvPr>
            <p:ph type="title"/>
          </p:nvPr>
        </p:nvSpPr>
        <p:spPr/>
        <p:txBody>
          <a:bodyPr/>
          <a:lstStyle/>
          <a:p>
            <a:r>
              <a:rPr lang="en-US" dirty="0"/>
              <a:t>Financial Management - Asset Management</a:t>
            </a:r>
          </a:p>
        </p:txBody>
      </p:sp>
      <p:sp>
        <p:nvSpPr>
          <p:cNvPr id="3" name="Content Placeholder 2">
            <a:extLst>
              <a:ext uri="{FF2B5EF4-FFF2-40B4-BE49-F238E27FC236}">
                <a16:creationId xmlns:a16="http://schemas.microsoft.com/office/drawing/2014/main" id="{90CB0CFC-C538-5E8F-015C-48EE49C306C9}"/>
              </a:ext>
            </a:extLst>
          </p:cNvPr>
          <p:cNvSpPr>
            <a:spLocks noGrp="1"/>
          </p:cNvSpPr>
          <p:nvPr>
            <p:ph idx="1"/>
          </p:nvPr>
        </p:nvSpPr>
        <p:spPr/>
        <p:txBody>
          <a:bodyPr/>
          <a:lstStyle/>
          <a:p>
            <a:r>
              <a:rPr lang="en-US" dirty="0"/>
              <a:t>The investment strategy adopted by the CIAS TF will be critical to ensure that returns are sufficient to support operating expenses over the medium term. </a:t>
            </a:r>
          </a:p>
          <a:p>
            <a:r>
              <a:rPr lang="en-US" dirty="0"/>
              <a:t>Investment management services offered by the CBF can be used to pool funds with other TFs under management, thereby lowering risk and increasing potential earnings</a:t>
            </a:r>
          </a:p>
          <a:p>
            <a:r>
              <a:rPr lang="en-GB" dirty="0"/>
              <a:t>The initial capital invested into the CIAS TF will be expected to support capacity building activities in Barbados and the OECS</a:t>
            </a:r>
            <a:r>
              <a:rPr lang="en-US" dirty="0"/>
              <a:t> </a:t>
            </a:r>
          </a:p>
          <a:p>
            <a:r>
              <a:rPr lang="en-US" dirty="0"/>
              <a:t>Initial expenses for operation are estimated at USD $450,000 per annum</a:t>
            </a:r>
          </a:p>
        </p:txBody>
      </p:sp>
      <p:sp>
        <p:nvSpPr>
          <p:cNvPr id="4" name="Cloud 3">
            <a:extLst>
              <a:ext uri="{FF2B5EF4-FFF2-40B4-BE49-F238E27FC236}">
                <a16:creationId xmlns:a16="http://schemas.microsoft.com/office/drawing/2014/main" id="{60CD7A9E-40F8-34FA-6AA1-E411131E33F4}"/>
              </a:ext>
            </a:extLst>
          </p:cNvPr>
          <p:cNvSpPr/>
          <p:nvPr/>
        </p:nvSpPr>
        <p:spPr>
          <a:xfrm rot="1877714">
            <a:off x="9140353" y="-2816538"/>
            <a:ext cx="5143500" cy="3871913"/>
          </a:xfrm>
          <a:prstGeom prst="cloud">
            <a:avLst/>
          </a:prstGeom>
          <a:solidFill>
            <a:srgbClr val="D8E4C4">
              <a:alpha val="6178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58B53DE-9FC3-D892-CF9C-56A968EE9D8B}"/>
              </a:ext>
            </a:extLst>
          </p:cNvPr>
          <p:cNvSpPr/>
          <p:nvPr/>
        </p:nvSpPr>
        <p:spPr>
          <a:xfrm rot="1877714">
            <a:off x="11347772" y="-31479"/>
            <a:ext cx="2143125" cy="1976438"/>
          </a:xfrm>
          <a:prstGeom prst="ellipse">
            <a:avLst/>
          </a:prstGeom>
          <a:solidFill>
            <a:srgbClr val="D8E4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D2EB773-0425-2ED8-1093-8D734638E321}"/>
              </a:ext>
            </a:extLst>
          </p:cNvPr>
          <p:cNvSpPr/>
          <p:nvPr/>
        </p:nvSpPr>
        <p:spPr>
          <a:xfrm rot="1877714">
            <a:off x="9649382" y="-980990"/>
            <a:ext cx="1466849" cy="1325563"/>
          </a:xfrm>
          <a:prstGeom prst="ellipse">
            <a:avLst/>
          </a:prstGeom>
          <a:solidFill>
            <a:srgbClr val="D8E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37C2757-32DA-5CB9-B132-802603F867ED}"/>
              </a:ext>
            </a:extLst>
          </p:cNvPr>
          <p:cNvSpPr/>
          <p:nvPr/>
        </p:nvSpPr>
        <p:spPr>
          <a:xfrm rot="1877714">
            <a:off x="7303705" y="-2207815"/>
            <a:ext cx="3200399" cy="2772567"/>
          </a:xfrm>
          <a:prstGeom prst="ellipse">
            <a:avLst/>
          </a:prstGeom>
          <a:solidFill>
            <a:srgbClr val="D8E4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131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903E-04B1-7357-30E3-FEE495695F33}"/>
              </a:ext>
            </a:extLst>
          </p:cNvPr>
          <p:cNvSpPr>
            <a:spLocks noGrp="1"/>
          </p:cNvSpPr>
          <p:nvPr>
            <p:ph type="title"/>
          </p:nvPr>
        </p:nvSpPr>
        <p:spPr/>
        <p:txBody>
          <a:bodyPr/>
          <a:lstStyle/>
          <a:p>
            <a:r>
              <a:rPr lang="en-US" dirty="0"/>
              <a:t>Financial Management - Asset Management</a:t>
            </a:r>
          </a:p>
        </p:txBody>
      </p:sp>
      <p:sp>
        <p:nvSpPr>
          <p:cNvPr id="3" name="Content Placeholder 2">
            <a:extLst>
              <a:ext uri="{FF2B5EF4-FFF2-40B4-BE49-F238E27FC236}">
                <a16:creationId xmlns:a16="http://schemas.microsoft.com/office/drawing/2014/main" id="{9402B6A1-80D3-B10F-9E26-A3E79B1280A3}"/>
              </a:ext>
            </a:extLst>
          </p:cNvPr>
          <p:cNvSpPr>
            <a:spLocks noGrp="1"/>
          </p:cNvSpPr>
          <p:nvPr>
            <p:ph idx="1"/>
          </p:nvPr>
        </p:nvSpPr>
        <p:spPr/>
        <p:txBody>
          <a:bodyPr>
            <a:normAutofit/>
          </a:bodyPr>
          <a:lstStyle/>
          <a:p>
            <a:r>
              <a:rPr lang="en-US" dirty="0"/>
              <a:t>The CIASTF may use a variety of funds as part of the asset management strategy. These include</a:t>
            </a:r>
          </a:p>
          <a:p>
            <a:pPr lvl="1"/>
            <a:r>
              <a:rPr lang="en-US" dirty="0"/>
              <a:t>Endowment Fund – This will comprise the main asset, a fund which aims to generate returns of 3% plus inflation per year. It is recommended that this fund have a mix of asset distribution, with </a:t>
            </a:r>
            <a:r>
              <a:rPr lang="en-GB" dirty="0"/>
              <a:t>50-60% equity, minimal cash, and fixed income in the 20-30% range</a:t>
            </a:r>
            <a:r>
              <a:rPr lang="en-US" dirty="0"/>
              <a:t>. </a:t>
            </a:r>
          </a:p>
          <a:p>
            <a:pPr lvl="1"/>
            <a:r>
              <a:rPr lang="en-US" dirty="0"/>
              <a:t>Revolving Fund – This </a:t>
            </a:r>
            <a:r>
              <a:rPr lang="en-GB" dirty="0"/>
              <a:t>fund may be financed by policies in participating countries which generate income to be used for the sustainable management of IAS. </a:t>
            </a:r>
            <a:endParaRPr lang="en-US" dirty="0"/>
          </a:p>
          <a:p>
            <a:pPr lvl="1"/>
            <a:r>
              <a:rPr lang="en-US" dirty="0"/>
              <a:t>Sinking Fund - </a:t>
            </a:r>
            <a:r>
              <a:rPr lang="en-GB" dirty="0"/>
              <a:t>In the early phases of establishment, a sinking fund is highly recommended. The sinking fund provides short term liquidity while allowing the endowment to grow uninterrupted </a:t>
            </a:r>
            <a:endParaRPr lang="en-US" dirty="0"/>
          </a:p>
          <a:p>
            <a:endParaRPr lang="en-US" dirty="0"/>
          </a:p>
        </p:txBody>
      </p:sp>
    </p:spTree>
    <p:extLst>
      <p:ext uri="{BB962C8B-B14F-4D97-AF65-F5344CB8AC3E}">
        <p14:creationId xmlns:p14="http://schemas.microsoft.com/office/powerpoint/2010/main" val="1312708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1D9D66-8A2E-7C3F-AC69-34F0651BBBBA}"/>
              </a:ext>
            </a:extLst>
          </p:cNvPr>
          <p:cNvPicPr>
            <a:picLocks noChangeAspect="1"/>
          </p:cNvPicPr>
          <p:nvPr/>
        </p:nvPicPr>
        <p:blipFill rotWithShape="1">
          <a:blip r:embed="rId2"/>
          <a:srcRect l="26720" r="3292"/>
          <a:stretch/>
        </p:blipFill>
        <p:spPr>
          <a:xfrm>
            <a:off x="6450810" y="0"/>
            <a:ext cx="7291388" cy="6945312"/>
          </a:xfrm>
          <a:prstGeom prst="rect">
            <a:avLst/>
          </a:prstGeom>
        </p:spPr>
      </p:pic>
      <p:sp>
        <p:nvSpPr>
          <p:cNvPr id="8" name="Moon 7">
            <a:extLst>
              <a:ext uri="{FF2B5EF4-FFF2-40B4-BE49-F238E27FC236}">
                <a16:creationId xmlns:a16="http://schemas.microsoft.com/office/drawing/2014/main" id="{98979C75-BF6B-1D51-D064-56CEEA690757}"/>
              </a:ext>
            </a:extLst>
          </p:cNvPr>
          <p:cNvSpPr/>
          <p:nvPr/>
        </p:nvSpPr>
        <p:spPr>
          <a:xfrm>
            <a:off x="5043485" y="-1773323"/>
            <a:ext cx="3657602" cy="9731460"/>
          </a:xfrm>
          <a:prstGeom prst="moon">
            <a:avLst/>
          </a:prstGeom>
          <a:solidFill>
            <a:srgbClr val="B6D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8842E-F71B-948B-BC17-681BE24A9BB0}"/>
              </a:ext>
            </a:extLst>
          </p:cNvPr>
          <p:cNvSpPr>
            <a:spLocks noGrp="1"/>
          </p:cNvSpPr>
          <p:nvPr>
            <p:ph type="title"/>
          </p:nvPr>
        </p:nvSpPr>
        <p:spPr/>
        <p:txBody>
          <a:bodyPr/>
          <a:lstStyle/>
          <a:p>
            <a:r>
              <a:rPr lang="en-US" dirty="0"/>
              <a:t>Thank you for listening!</a:t>
            </a:r>
          </a:p>
        </p:txBody>
      </p:sp>
      <p:sp>
        <p:nvSpPr>
          <p:cNvPr id="3" name="Content Placeholder 2">
            <a:extLst>
              <a:ext uri="{FF2B5EF4-FFF2-40B4-BE49-F238E27FC236}">
                <a16:creationId xmlns:a16="http://schemas.microsoft.com/office/drawing/2014/main" id="{EAD3902B-CD25-9C1C-52DF-D89C33385399}"/>
              </a:ext>
            </a:extLst>
          </p:cNvPr>
          <p:cNvSpPr>
            <a:spLocks noGrp="1"/>
          </p:cNvSpPr>
          <p:nvPr>
            <p:ph idx="1"/>
          </p:nvPr>
        </p:nvSpPr>
        <p:spPr>
          <a:xfrm>
            <a:off x="638175" y="1804988"/>
            <a:ext cx="5776913" cy="4351338"/>
          </a:xfrm>
        </p:spPr>
        <p:txBody>
          <a:bodyPr/>
          <a:lstStyle/>
          <a:p>
            <a:pPr marL="0" indent="0">
              <a:buNone/>
            </a:pPr>
            <a:r>
              <a:rPr lang="en-US" dirty="0"/>
              <a:t>We now invite you to take a short poll where you may provide your feedback on the proposed CIAS TF and IAS management in the Caribbean</a:t>
            </a:r>
          </a:p>
        </p:txBody>
      </p:sp>
    </p:spTree>
    <p:extLst>
      <p:ext uri="{BB962C8B-B14F-4D97-AF65-F5344CB8AC3E}">
        <p14:creationId xmlns:p14="http://schemas.microsoft.com/office/powerpoint/2010/main" val="3043227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10DC-A4A2-DA11-71D3-F3BF544D30A3}"/>
              </a:ext>
            </a:extLst>
          </p:cNvPr>
          <p:cNvSpPr>
            <a:spLocks noGrp="1"/>
          </p:cNvSpPr>
          <p:nvPr>
            <p:ph type="title"/>
          </p:nvPr>
        </p:nvSpPr>
        <p:spPr/>
        <p:txBody>
          <a:bodyPr/>
          <a:lstStyle/>
          <a:p>
            <a:r>
              <a:rPr lang="en-US" dirty="0"/>
              <a:t>Policy Options</a:t>
            </a:r>
          </a:p>
        </p:txBody>
      </p:sp>
      <p:sp>
        <p:nvSpPr>
          <p:cNvPr id="3" name="Content Placeholder 2">
            <a:extLst>
              <a:ext uri="{FF2B5EF4-FFF2-40B4-BE49-F238E27FC236}">
                <a16:creationId xmlns:a16="http://schemas.microsoft.com/office/drawing/2014/main" id="{478983AD-6724-061E-856E-8B69C1C23F11}"/>
              </a:ext>
            </a:extLst>
          </p:cNvPr>
          <p:cNvSpPr>
            <a:spLocks noGrp="1"/>
          </p:cNvSpPr>
          <p:nvPr>
            <p:ph idx="1"/>
          </p:nvPr>
        </p:nvSpPr>
        <p:spPr/>
        <p:txBody>
          <a:bodyPr/>
          <a:lstStyle/>
          <a:p>
            <a:r>
              <a:rPr lang="en-US" dirty="0"/>
              <a:t>Mandatory Insurance</a:t>
            </a:r>
          </a:p>
          <a:p>
            <a:r>
              <a:rPr lang="en-US" dirty="0"/>
              <a:t>Deposit/performance bonds</a:t>
            </a:r>
          </a:p>
          <a:p>
            <a:r>
              <a:rPr lang="en-US" dirty="0"/>
              <a:t>Fees or charges</a:t>
            </a:r>
          </a:p>
          <a:p>
            <a:r>
              <a:rPr lang="en-US" dirty="0"/>
              <a:t>Levies and taxes</a:t>
            </a:r>
          </a:p>
          <a:p>
            <a:r>
              <a:rPr lang="en-US" dirty="0"/>
              <a:t>Environmental Taxes and User Fees.</a:t>
            </a:r>
          </a:p>
          <a:p>
            <a:endParaRPr lang="en-US" dirty="0"/>
          </a:p>
          <a:p>
            <a:endParaRPr lang="en-US" dirty="0"/>
          </a:p>
        </p:txBody>
      </p:sp>
      <p:sp>
        <p:nvSpPr>
          <p:cNvPr id="31" name="Cloud 30">
            <a:extLst>
              <a:ext uri="{FF2B5EF4-FFF2-40B4-BE49-F238E27FC236}">
                <a16:creationId xmlns:a16="http://schemas.microsoft.com/office/drawing/2014/main" id="{A54BC47A-7F7D-73F7-48C3-01B16FA05D7A}"/>
              </a:ext>
            </a:extLst>
          </p:cNvPr>
          <p:cNvSpPr/>
          <p:nvPr/>
        </p:nvSpPr>
        <p:spPr>
          <a:xfrm>
            <a:off x="8582025" y="5743574"/>
            <a:ext cx="5143500" cy="3871913"/>
          </a:xfrm>
          <a:prstGeom prst="cloud">
            <a:avLst/>
          </a:prstGeom>
          <a:solidFill>
            <a:srgbClr val="D8E4C4">
              <a:alpha val="6178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A7F357F-82A9-62D9-FACC-FDD2519D3771}"/>
              </a:ext>
            </a:extLst>
          </p:cNvPr>
          <p:cNvSpPr/>
          <p:nvPr/>
        </p:nvSpPr>
        <p:spPr>
          <a:xfrm>
            <a:off x="9451181" y="5306017"/>
            <a:ext cx="2143125" cy="1976438"/>
          </a:xfrm>
          <a:prstGeom prst="ellipse">
            <a:avLst/>
          </a:prstGeom>
          <a:solidFill>
            <a:srgbClr val="D8E4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CF1BB63-E845-4DC3-8FCC-A8DB6243BF73}"/>
              </a:ext>
            </a:extLst>
          </p:cNvPr>
          <p:cNvSpPr/>
          <p:nvPr/>
        </p:nvSpPr>
        <p:spPr>
          <a:xfrm>
            <a:off x="11048999" y="4910335"/>
            <a:ext cx="1466849" cy="1325563"/>
          </a:xfrm>
          <a:prstGeom prst="ellipse">
            <a:avLst/>
          </a:prstGeom>
          <a:solidFill>
            <a:srgbClr val="D8E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B969CF-F1B8-1A70-41EB-AD7868067245}"/>
              </a:ext>
            </a:extLst>
          </p:cNvPr>
          <p:cNvSpPr/>
          <p:nvPr/>
        </p:nvSpPr>
        <p:spPr>
          <a:xfrm>
            <a:off x="6638923" y="5471716"/>
            <a:ext cx="3200399" cy="2772567"/>
          </a:xfrm>
          <a:prstGeom prst="ellipse">
            <a:avLst/>
          </a:prstGeom>
          <a:solidFill>
            <a:srgbClr val="D8E4C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63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2BAA-98BC-60C0-4825-438196B0680A}"/>
              </a:ext>
            </a:extLst>
          </p:cNvPr>
          <p:cNvSpPr>
            <a:spLocks noGrp="1"/>
          </p:cNvSpPr>
          <p:nvPr>
            <p:ph type="title"/>
          </p:nvPr>
        </p:nvSpPr>
        <p:spPr/>
        <p:txBody>
          <a:bodyPr/>
          <a:lstStyle/>
          <a:p>
            <a:r>
              <a:rPr lang="en-US" dirty="0"/>
              <a:t>Case for a Trust Fund (TF)</a:t>
            </a:r>
          </a:p>
        </p:txBody>
      </p:sp>
      <p:sp>
        <p:nvSpPr>
          <p:cNvPr id="3" name="Content Placeholder 2">
            <a:extLst>
              <a:ext uri="{FF2B5EF4-FFF2-40B4-BE49-F238E27FC236}">
                <a16:creationId xmlns:a16="http://schemas.microsoft.com/office/drawing/2014/main" id="{87D85158-D06D-39D5-7B2D-1F0ED1DF1906}"/>
              </a:ext>
            </a:extLst>
          </p:cNvPr>
          <p:cNvSpPr>
            <a:spLocks noGrp="1"/>
          </p:cNvSpPr>
          <p:nvPr>
            <p:ph idx="1"/>
          </p:nvPr>
        </p:nvSpPr>
        <p:spPr/>
        <p:txBody>
          <a:bodyPr/>
          <a:lstStyle/>
          <a:p>
            <a:r>
              <a:rPr lang="en-US" dirty="0"/>
              <a:t>A TF will independently mobilize, blend and oversee the collection and allocation of financial resources to facilitate its one overarching reason for existing:</a:t>
            </a:r>
          </a:p>
          <a:p>
            <a:pPr lvl="1"/>
            <a:r>
              <a:rPr lang="en-US" dirty="0"/>
              <a:t>strategic focus, rigorous [IAS] project management, solid monitoring and evaluation and high levels of transparency and accountability</a:t>
            </a:r>
          </a:p>
          <a:p>
            <a:r>
              <a:rPr lang="en-US" dirty="0"/>
              <a:t>Regional infrastructure is in place for successful TF execution:</a:t>
            </a:r>
          </a:p>
          <a:p>
            <a:pPr lvl="1"/>
            <a:r>
              <a:rPr lang="en-US" dirty="0"/>
              <a:t>The existence and success of the Caribbean Biodiversity Fund (CBF) </a:t>
            </a:r>
          </a:p>
          <a:p>
            <a:pPr lvl="1"/>
            <a:r>
              <a:rPr lang="en-US" dirty="0"/>
              <a:t>The presence of Latin American and Caribbean Network of Environmental Funds (</a:t>
            </a:r>
            <a:r>
              <a:rPr lang="en-US" dirty="0" err="1"/>
              <a:t>RedLAC</a:t>
            </a:r>
            <a:r>
              <a:rPr lang="en-US" dirty="0"/>
              <a:t>) which supports TF in adopting Practice Standards defined by the Conservation Finance Alliance (CFA)</a:t>
            </a:r>
          </a:p>
          <a:p>
            <a:pPr lvl="1"/>
            <a:endParaRPr lang="en-US" dirty="0"/>
          </a:p>
          <a:p>
            <a:pPr lvl="1"/>
            <a:endParaRPr lang="en-US" dirty="0"/>
          </a:p>
          <a:p>
            <a:endParaRPr lang="en-US" dirty="0"/>
          </a:p>
          <a:p>
            <a:pPr lvl="1"/>
            <a:endParaRPr lang="en-US" dirty="0"/>
          </a:p>
          <a:p>
            <a:endParaRPr lang="en-US" dirty="0"/>
          </a:p>
          <a:p>
            <a:pPr lvl="1"/>
            <a:endParaRPr lang="en-US" dirty="0"/>
          </a:p>
          <a:p>
            <a:endParaRPr lang="en-US" dirty="0"/>
          </a:p>
        </p:txBody>
      </p:sp>
      <p:sp>
        <p:nvSpPr>
          <p:cNvPr id="4" name="Oval 3">
            <a:extLst>
              <a:ext uri="{FF2B5EF4-FFF2-40B4-BE49-F238E27FC236}">
                <a16:creationId xmlns:a16="http://schemas.microsoft.com/office/drawing/2014/main" id="{9C05E2BF-AA18-A7BE-0615-9B9ECBEFF797}"/>
              </a:ext>
            </a:extLst>
          </p:cNvPr>
          <p:cNvSpPr/>
          <p:nvPr/>
        </p:nvSpPr>
        <p:spPr>
          <a:xfrm>
            <a:off x="-367393" y="-1623403"/>
            <a:ext cx="2585357" cy="2304440"/>
          </a:xfrm>
          <a:prstGeom prst="ellipse">
            <a:avLst/>
          </a:prstGeom>
          <a:solidFill>
            <a:srgbClr val="D8E4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BA947F-1E86-2F5F-334A-C6496AADB4B7}"/>
              </a:ext>
            </a:extLst>
          </p:cNvPr>
          <p:cNvSpPr/>
          <p:nvPr/>
        </p:nvSpPr>
        <p:spPr>
          <a:xfrm>
            <a:off x="-280307" y="0"/>
            <a:ext cx="925286" cy="917518"/>
          </a:xfrm>
          <a:prstGeom prst="ellipse">
            <a:avLst/>
          </a:prstGeom>
          <a:solidFill>
            <a:srgbClr val="D8E4C4">
              <a:alpha val="9316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3EA792-015A-B7D1-B95C-C44D8D320CB5}"/>
              </a:ext>
            </a:extLst>
          </p:cNvPr>
          <p:cNvSpPr/>
          <p:nvPr/>
        </p:nvSpPr>
        <p:spPr>
          <a:xfrm>
            <a:off x="1224643" y="-1128875"/>
            <a:ext cx="1970994" cy="1694838"/>
          </a:xfrm>
          <a:prstGeom prst="ellipse">
            <a:avLst/>
          </a:prstGeom>
          <a:solidFill>
            <a:srgbClr val="D8E4C4">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282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AA2B-3157-04E2-739F-45DA3B12653F}"/>
              </a:ext>
            </a:extLst>
          </p:cNvPr>
          <p:cNvSpPr>
            <a:spLocks noGrp="1"/>
          </p:cNvSpPr>
          <p:nvPr>
            <p:ph type="title"/>
          </p:nvPr>
        </p:nvSpPr>
        <p:spPr/>
        <p:txBody>
          <a:bodyPr/>
          <a:lstStyle/>
          <a:p>
            <a:r>
              <a:rPr lang="en-US" dirty="0"/>
              <a:t>Case for a Trust Fund</a:t>
            </a:r>
          </a:p>
        </p:txBody>
      </p:sp>
      <p:sp>
        <p:nvSpPr>
          <p:cNvPr id="3" name="Content Placeholder 2">
            <a:extLst>
              <a:ext uri="{FF2B5EF4-FFF2-40B4-BE49-F238E27FC236}">
                <a16:creationId xmlns:a16="http://schemas.microsoft.com/office/drawing/2014/main" id="{DEADD586-7178-FD0E-9CF7-6F1AE862DEA9}"/>
              </a:ext>
            </a:extLst>
          </p:cNvPr>
          <p:cNvSpPr>
            <a:spLocks noGrp="1"/>
          </p:cNvSpPr>
          <p:nvPr>
            <p:ph idx="1"/>
          </p:nvPr>
        </p:nvSpPr>
        <p:spPr/>
        <p:txBody>
          <a:bodyPr/>
          <a:lstStyle/>
          <a:p>
            <a:r>
              <a:rPr lang="en-US" dirty="0"/>
              <a:t>No TF currently in the Caribbean has regional focus and Caribbean IAS management as one of its key objectives</a:t>
            </a:r>
          </a:p>
          <a:p>
            <a:r>
              <a:rPr lang="en-US" dirty="0"/>
              <a:t>TFs under </a:t>
            </a:r>
            <a:r>
              <a:rPr lang="en-US" dirty="0" err="1"/>
              <a:t>RedLAC</a:t>
            </a:r>
            <a:r>
              <a:rPr lang="en-US" dirty="0"/>
              <a:t> are primarily focused on Latin American countries with their own significant biodiversity challenges</a:t>
            </a:r>
          </a:p>
          <a:p>
            <a:r>
              <a:rPr lang="en-US" dirty="0"/>
              <a:t>IAS management among proximate islands is separate and distinct from IAS management on continents.</a:t>
            </a:r>
          </a:p>
          <a:p>
            <a:endParaRPr lang="en-US" dirty="0"/>
          </a:p>
          <a:p>
            <a:endParaRPr lang="en-US" dirty="0"/>
          </a:p>
          <a:p>
            <a:endParaRPr lang="en-US" dirty="0"/>
          </a:p>
        </p:txBody>
      </p:sp>
      <p:sp>
        <p:nvSpPr>
          <p:cNvPr id="4" name="TextBox 3">
            <a:extLst>
              <a:ext uri="{FF2B5EF4-FFF2-40B4-BE49-F238E27FC236}">
                <a16:creationId xmlns:a16="http://schemas.microsoft.com/office/drawing/2014/main" id="{E7B1E5FA-F4BA-89CB-FD89-30BA5985D772}"/>
              </a:ext>
            </a:extLst>
          </p:cNvPr>
          <p:cNvSpPr txBox="1"/>
          <p:nvPr/>
        </p:nvSpPr>
        <p:spPr>
          <a:xfrm>
            <a:off x="3733800" y="14804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13356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ACDE-9217-7F91-7792-47E734AF76AA}"/>
              </a:ext>
            </a:extLst>
          </p:cNvPr>
          <p:cNvSpPr>
            <a:spLocks noGrp="1"/>
          </p:cNvSpPr>
          <p:nvPr>
            <p:ph type="title"/>
          </p:nvPr>
        </p:nvSpPr>
        <p:spPr/>
        <p:txBody>
          <a:bodyPr/>
          <a:lstStyle/>
          <a:p>
            <a:r>
              <a:rPr lang="en-US" dirty="0"/>
              <a:t>Overview of Operational Framework</a:t>
            </a:r>
          </a:p>
        </p:txBody>
      </p:sp>
      <p:sp>
        <p:nvSpPr>
          <p:cNvPr id="3" name="Content Placeholder 2">
            <a:extLst>
              <a:ext uri="{FF2B5EF4-FFF2-40B4-BE49-F238E27FC236}">
                <a16:creationId xmlns:a16="http://schemas.microsoft.com/office/drawing/2014/main" id="{5E9067FD-3295-0A7F-FDB7-E8B0EC51F349}"/>
              </a:ext>
            </a:extLst>
          </p:cNvPr>
          <p:cNvSpPr>
            <a:spLocks noGrp="1"/>
          </p:cNvSpPr>
          <p:nvPr>
            <p:ph idx="1"/>
          </p:nvPr>
        </p:nvSpPr>
        <p:spPr/>
        <p:txBody>
          <a:bodyPr/>
          <a:lstStyle/>
          <a:p>
            <a:r>
              <a:rPr lang="en-US" dirty="0"/>
              <a:t>As part of this consultancy, an Operational Framework has been developed which outlines the structure and functionality of the  proposed CIAS TF</a:t>
            </a:r>
          </a:p>
          <a:p>
            <a:r>
              <a:rPr lang="en-US" dirty="0"/>
              <a:t>The following sections provide brief discussion on the proposed framework</a:t>
            </a:r>
          </a:p>
          <a:p>
            <a:r>
              <a:rPr lang="en-US" dirty="0"/>
              <a:t>This remains a working document and will be amended accordingly based on the feedback received today</a:t>
            </a:r>
          </a:p>
        </p:txBody>
      </p:sp>
      <p:sp>
        <p:nvSpPr>
          <p:cNvPr id="4" name="Oval 3">
            <a:extLst>
              <a:ext uri="{FF2B5EF4-FFF2-40B4-BE49-F238E27FC236}">
                <a16:creationId xmlns:a16="http://schemas.microsoft.com/office/drawing/2014/main" id="{BEDE0AD7-5CD2-0CE9-8F41-3610446109CB}"/>
              </a:ext>
            </a:extLst>
          </p:cNvPr>
          <p:cNvSpPr/>
          <p:nvPr/>
        </p:nvSpPr>
        <p:spPr>
          <a:xfrm>
            <a:off x="126545" y="5775793"/>
            <a:ext cx="1915885" cy="1835037"/>
          </a:xfrm>
          <a:prstGeom prst="ellipse">
            <a:avLst/>
          </a:prstGeom>
          <a:solidFill>
            <a:srgbClr val="D8E4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8C4F9F5-C07B-9159-6C4D-EAA4641C3482}"/>
              </a:ext>
            </a:extLst>
          </p:cNvPr>
          <p:cNvSpPr/>
          <p:nvPr/>
        </p:nvSpPr>
        <p:spPr>
          <a:xfrm>
            <a:off x="3037791" y="6492875"/>
            <a:ext cx="925286" cy="961572"/>
          </a:xfrm>
          <a:prstGeom prst="ellipse">
            <a:avLst/>
          </a:prstGeom>
          <a:solidFill>
            <a:srgbClr val="D8E4C4">
              <a:alpha val="88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7FE03F-DFD5-8193-CAC5-AA72CA52819F}"/>
              </a:ext>
            </a:extLst>
          </p:cNvPr>
          <p:cNvSpPr/>
          <p:nvPr/>
        </p:nvSpPr>
        <p:spPr>
          <a:xfrm>
            <a:off x="343577" y="5945500"/>
            <a:ext cx="3619500" cy="3415110"/>
          </a:xfrm>
          <a:prstGeom prst="ellipse">
            <a:avLst/>
          </a:prstGeom>
          <a:solidFill>
            <a:srgbClr val="D8E4C4">
              <a:alpha val="471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732DCDE-064C-609A-19A4-B6F83ACF2F7F}"/>
              </a:ext>
            </a:extLst>
          </p:cNvPr>
          <p:cNvSpPr/>
          <p:nvPr/>
        </p:nvSpPr>
        <p:spPr>
          <a:xfrm>
            <a:off x="-1044692" y="5216816"/>
            <a:ext cx="2064884" cy="1835037"/>
          </a:xfrm>
          <a:prstGeom prst="ellipse">
            <a:avLst/>
          </a:prstGeom>
          <a:solidFill>
            <a:srgbClr val="D8E4C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616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5EFC-4AE5-DD6A-FE46-0402E4B3E174}"/>
              </a:ext>
            </a:extLst>
          </p:cNvPr>
          <p:cNvSpPr>
            <a:spLocks noGrp="1"/>
          </p:cNvSpPr>
          <p:nvPr>
            <p:ph type="title"/>
          </p:nvPr>
        </p:nvSpPr>
        <p:spPr/>
        <p:txBody>
          <a:bodyPr/>
          <a:lstStyle/>
          <a:p>
            <a:r>
              <a:rPr lang="en-US" dirty="0"/>
              <a:t>Contents of Operational Framework</a:t>
            </a:r>
          </a:p>
        </p:txBody>
      </p:sp>
      <p:sp>
        <p:nvSpPr>
          <p:cNvPr id="3" name="Content Placeholder 2">
            <a:extLst>
              <a:ext uri="{FF2B5EF4-FFF2-40B4-BE49-F238E27FC236}">
                <a16:creationId xmlns:a16="http://schemas.microsoft.com/office/drawing/2014/main" id="{AD1ECD3F-02D4-C6CD-099D-8B32309B0F0C}"/>
              </a:ext>
            </a:extLst>
          </p:cNvPr>
          <p:cNvSpPr>
            <a:spLocks noGrp="1"/>
          </p:cNvSpPr>
          <p:nvPr>
            <p:ph idx="1"/>
          </p:nvPr>
        </p:nvSpPr>
        <p:spPr>
          <a:xfrm>
            <a:off x="838200" y="1825625"/>
            <a:ext cx="4776788" cy="4160838"/>
          </a:xfrm>
        </p:spPr>
        <p:txBody>
          <a:bodyPr/>
          <a:lstStyle/>
          <a:p>
            <a:pPr>
              <a:buFont typeface="Courier New" panose="02070309020205020404" pitchFamily="49" charset="0"/>
              <a:buChar char="o"/>
            </a:pPr>
            <a:r>
              <a:rPr lang="en-US" dirty="0"/>
              <a:t>Core Principles</a:t>
            </a:r>
          </a:p>
          <a:p>
            <a:pPr>
              <a:buFont typeface="Courier New" panose="02070309020205020404" pitchFamily="49" charset="0"/>
              <a:buChar char="o"/>
            </a:pPr>
            <a:r>
              <a:rPr lang="en-US" dirty="0"/>
              <a:t>Legal Structure</a:t>
            </a:r>
          </a:p>
          <a:p>
            <a:pPr>
              <a:buFont typeface="Courier New" panose="02070309020205020404" pitchFamily="49" charset="0"/>
              <a:buChar char="o"/>
            </a:pPr>
            <a:r>
              <a:rPr lang="en-US" dirty="0"/>
              <a:t>Board</a:t>
            </a:r>
          </a:p>
          <a:p>
            <a:pPr>
              <a:buFont typeface="Courier New" panose="02070309020205020404" pitchFamily="49" charset="0"/>
              <a:buChar char="o"/>
            </a:pPr>
            <a:r>
              <a:rPr lang="en-US" dirty="0"/>
              <a:t>Administration</a:t>
            </a:r>
          </a:p>
        </p:txBody>
      </p:sp>
      <p:sp>
        <p:nvSpPr>
          <p:cNvPr id="4" name="Content Placeholder 2">
            <a:extLst>
              <a:ext uri="{FF2B5EF4-FFF2-40B4-BE49-F238E27FC236}">
                <a16:creationId xmlns:a16="http://schemas.microsoft.com/office/drawing/2014/main" id="{8155D2C1-775B-A43D-C7B6-498AD3F2A6AB}"/>
              </a:ext>
            </a:extLst>
          </p:cNvPr>
          <p:cNvSpPr txBox="1">
            <a:spLocks/>
          </p:cNvSpPr>
          <p:nvPr/>
        </p:nvSpPr>
        <p:spPr>
          <a:xfrm>
            <a:off x="6577014" y="1831975"/>
            <a:ext cx="4776788" cy="416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dirty="0"/>
              <a:t>Operating Procedures</a:t>
            </a:r>
          </a:p>
          <a:p>
            <a:pPr>
              <a:buFont typeface="Courier New" panose="02070309020205020404" pitchFamily="49" charset="0"/>
              <a:buChar char="o"/>
            </a:pPr>
            <a:r>
              <a:rPr lang="en-US" dirty="0"/>
              <a:t>Communication Strategy</a:t>
            </a:r>
          </a:p>
          <a:p>
            <a:pPr>
              <a:buFont typeface="Courier New" panose="02070309020205020404" pitchFamily="49" charset="0"/>
              <a:buChar char="o"/>
            </a:pPr>
            <a:r>
              <a:rPr lang="en-US" dirty="0"/>
              <a:t>Financial Management – Resource </a:t>
            </a:r>
            <a:r>
              <a:rPr lang="en-US" dirty="0" err="1"/>
              <a:t>Mobilisation</a:t>
            </a:r>
            <a:endParaRPr lang="en-US" dirty="0"/>
          </a:p>
          <a:p>
            <a:pPr>
              <a:buFont typeface="Courier New" panose="02070309020205020404" pitchFamily="49" charset="0"/>
              <a:buChar char="o"/>
            </a:pPr>
            <a:r>
              <a:rPr lang="en-US" dirty="0"/>
              <a:t>Financial Management – Asset Management</a:t>
            </a:r>
          </a:p>
        </p:txBody>
      </p:sp>
      <p:sp>
        <p:nvSpPr>
          <p:cNvPr id="5" name="Oval 4">
            <a:extLst>
              <a:ext uri="{FF2B5EF4-FFF2-40B4-BE49-F238E27FC236}">
                <a16:creationId xmlns:a16="http://schemas.microsoft.com/office/drawing/2014/main" id="{E7400856-A7FA-53A6-9907-DAD0687E9D4B}"/>
              </a:ext>
            </a:extLst>
          </p:cNvPr>
          <p:cNvSpPr/>
          <p:nvPr/>
        </p:nvSpPr>
        <p:spPr>
          <a:xfrm>
            <a:off x="6894568" y="5600700"/>
            <a:ext cx="3619500" cy="3388434"/>
          </a:xfrm>
          <a:prstGeom prst="ellipse">
            <a:avLst/>
          </a:prstGeom>
          <a:solidFill>
            <a:srgbClr val="D8E4C4">
              <a:alpha val="471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C21C9E6-8B3A-D850-6E28-4EB144CBC62A}"/>
              </a:ext>
            </a:extLst>
          </p:cNvPr>
          <p:cNvSpPr/>
          <p:nvPr/>
        </p:nvSpPr>
        <p:spPr>
          <a:xfrm>
            <a:off x="10741227" y="4846950"/>
            <a:ext cx="2064884" cy="1835037"/>
          </a:xfrm>
          <a:prstGeom prst="ellipse">
            <a:avLst/>
          </a:prstGeom>
          <a:solidFill>
            <a:srgbClr val="D8E4C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73346AB-5EB3-80A4-8961-CB939D82E6DF}"/>
              </a:ext>
            </a:extLst>
          </p:cNvPr>
          <p:cNvSpPr/>
          <p:nvPr/>
        </p:nvSpPr>
        <p:spPr>
          <a:xfrm>
            <a:off x="7769810" y="5600700"/>
            <a:ext cx="5715676" cy="5545847"/>
          </a:xfrm>
          <a:prstGeom prst="ellipse">
            <a:avLst/>
          </a:prstGeom>
          <a:solidFill>
            <a:srgbClr val="D8E4C4">
              <a:alpha val="471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5749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F267-A1A8-F829-C3DB-D5B08BBDBDF6}"/>
              </a:ext>
            </a:extLst>
          </p:cNvPr>
          <p:cNvSpPr>
            <a:spLocks noGrp="1"/>
          </p:cNvSpPr>
          <p:nvPr>
            <p:ph type="title"/>
          </p:nvPr>
        </p:nvSpPr>
        <p:spPr/>
        <p:txBody>
          <a:bodyPr/>
          <a:lstStyle/>
          <a:p>
            <a:r>
              <a:rPr lang="en-US" dirty="0"/>
              <a:t>Core Principles</a:t>
            </a:r>
          </a:p>
        </p:txBody>
      </p:sp>
      <p:sp>
        <p:nvSpPr>
          <p:cNvPr id="3" name="Content Placeholder 2">
            <a:extLst>
              <a:ext uri="{FF2B5EF4-FFF2-40B4-BE49-F238E27FC236}">
                <a16:creationId xmlns:a16="http://schemas.microsoft.com/office/drawing/2014/main" id="{7B071AC6-658D-F426-D512-0749D1179BE0}"/>
              </a:ext>
            </a:extLst>
          </p:cNvPr>
          <p:cNvSpPr>
            <a:spLocks noGrp="1"/>
          </p:cNvSpPr>
          <p:nvPr>
            <p:ph idx="1"/>
          </p:nvPr>
        </p:nvSpPr>
        <p:spPr/>
        <p:txBody>
          <a:bodyPr/>
          <a:lstStyle/>
          <a:p>
            <a:r>
              <a:rPr lang="en-US" dirty="0"/>
              <a:t>Vision</a:t>
            </a:r>
          </a:p>
          <a:p>
            <a:pPr lvl="1"/>
            <a:r>
              <a:rPr lang="en-GB" dirty="0"/>
              <a:t>To lead the region in developing cohesive, consistent and effective IAS management strategies, actions and policies. </a:t>
            </a:r>
            <a:endParaRPr lang="en-US" dirty="0"/>
          </a:p>
          <a:p>
            <a:r>
              <a:rPr lang="en-US" dirty="0"/>
              <a:t>Mission</a:t>
            </a:r>
          </a:p>
          <a:p>
            <a:pPr lvl="1"/>
            <a:r>
              <a:rPr lang="en-GB" dirty="0"/>
              <a:t>To secure and mobilise financing to proactively support Caribbean countries to mitigate the threats to biodiversity from both new and existing IAS. </a:t>
            </a:r>
            <a:endParaRPr lang="en-US" dirty="0"/>
          </a:p>
          <a:p>
            <a:r>
              <a:rPr lang="en-US" dirty="0"/>
              <a:t>Scope of Work</a:t>
            </a:r>
          </a:p>
          <a:p>
            <a:pPr lvl="1"/>
            <a:r>
              <a:rPr lang="en-GB" dirty="0"/>
              <a:t>The purpose of the CIAS TF is to mobilise sustainable and consistent financing for IAS management activities throughout the Caribbean region to combat the environmental, social and economic threat of IAS.</a:t>
            </a:r>
            <a:endParaRPr lang="en-US" dirty="0"/>
          </a:p>
          <a:p>
            <a:pPr lvl="1"/>
            <a:endParaRPr lang="en-US" dirty="0"/>
          </a:p>
        </p:txBody>
      </p:sp>
    </p:spTree>
    <p:extLst>
      <p:ext uri="{BB962C8B-B14F-4D97-AF65-F5344CB8AC3E}">
        <p14:creationId xmlns:p14="http://schemas.microsoft.com/office/powerpoint/2010/main" val="2481106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5EC7-8E91-68BE-0F6B-B075A5B85C35}"/>
              </a:ext>
            </a:extLst>
          </p:cNvPr>
          <p:cNvSpPr>
            <a:spLocks noGrp="1"/>
          </p:cNvSpPr>
          <p:nvPr>
            <p:ph type="title"/>
          </p:nvPr>
        </p:nvSpPr>
        <p:spPr/>
        <p:txBody>
          <a:bodyPr/>
          <a:lstStyle/>
          <a:p>
            <a:r>
              <a:rPr lang="en-US" dirty="0"/>
              <a:t>Legal Structure</a:t>
            </a:r>
          </a:p>
        </p:txBody>
      </p:sp>
      <p:sp>
        <p:nvSpPr>
          <p:cNvPr id="3" name="Content Placeholder 2">
            <a:extLst>
              <a:ext uri="{FF2B5EF4-FFF2-40B4-BE49-F238E27FC236}">
                <a16:creationId xmlns:a16="http://schemas.microsoft.com/office/drawing/2014/main" id="{77002FAE-DE78-4359-7F0C-44889FBD5058}"/>
              </a:ext>
            </a:extLst>
          </p:cNvPr>
          <p:cNvSpPr>
            <a:spLocks noGrp="1"/>
          </p:cNvSpPr>
          <p:nvPr>
            <p:ph idx="1"/>
          </p:nvPr>
        </p:nvSpPr>
        <p:spPr/>
        <p:txBody>
          <a:bodyPr>
            <a:normAutofit/>
          </a:bodyPr>
          <a:lstStyle/>
          <a:p>
            <a:r>
              <a:rPr lang="en-GB" dirty="0"/>
              <a:t>The CIAS TF will be established as a trust fund with the purpose of IAS management throughout the Caribbean</a:t>
            </a:r>
            <a:r>
              <a:rPr lang="en-US" dirty="0"/>
              <a:t> </a:t>
            </a:r>
          </a:p>
          <a:p>
            <a:r>
              <a:rPr lang="en-GB" dirty="0"/>
              <a:t>The Board of the CIAS TF will serve as trustee of the fund, managing assets comprising the monies generated by the fund and other assets which support its operation</a:t>
            </a:r>
          </a:p>
          <a:p>
            <a:r>
              <a:rPr lang="en-GB" dirty="0"/>
              <a:t>The recommended location for legal establishment is in Barbados based on the supporting legal environment for Trust Funds as well as its established financial services industry</a:t>
            </a:r>
          </a:p>
          <a:p>
            <a:r>
              <a:rPr lang="en-GB" dirty="0"/>
              <a:t>Investment management takes place elsewhere, admin in </a:t>
            </a:r>
            <a:r>
              <a:rPr lang="en-GB" dirty="0" err="1"/>
              <a:t>Bdos</a:t>
            </a:r>
            <a:endParaRPr lang="en-US" dirty="0"/>
          </a:p>
          <a:p>
            <a:endParaRPr lang="en-US" dirty="0"/>
          </a:p>
        </p:txBody>
      </p:sp>
      <p:sp>
        <p:nvSpPr>
          <p:cNvPr id="4" name="Oval 3">
            <a:extLst>
              <a:ext uri="{FF2B5EF4-FFF2-40B4-BE49-F238E27FC236}">
                <a16:creationId xmlns:a16="http://schemas.microsoft.com/office/drawing/2014/main" id="{0B6EC4F2-D659-8307-247F-93BC297BE83F}"/>
              </a:ext>
            </a:extLst>
          </p:cNvPr>
          <p:cNvSpPr/>
          <p:nvPr/>
        </p:nvSpPr>
        <p:spPr>
          <a:xfrm>
            <a:off x="10049384" y="-1930004"/>
            <a:ext cx="3619500" cy="3415110"/>
          </a:xfrm>
          <a:prstGeom prst="ellipse">
            <a:avLst/>
          </a:prstGeom>
          <a:solidFill>
            <a:srgbClr val="D8E4C4">
              <a:alpha val="471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9EBA341-2B84-214B-94DC-E9E90B98697C}"/>
              </a:ext>
            </a:extLst>
          </p:cNvPr>
          <p:cNvSpPr/>
          <p:nvPr/>
        </p:nvSpPr>
        <p:spPr>
          <a:xfrm>
            <a:off x="11353800" y="441779"/>
            <a:ext cx="2064884" cy="1835037"/>
          </a:xfrm>
          <a:prstGeom prst="ellipse">
            <a:avLst/>
          </a:prstGeom>
          <a:solidFill>
            <a:srgbClr val="D8E4C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E4B72C7-D6B3-2882-191B-307E967FAC1E}"/>
              </a:ext>
            </a:extLst>
          </p:cNvPr>
          <p:cNvSpPr/>
          <p:nvPr/>
        </p:nvSpPr>
        <p:spPr>
          <a:xfrm>
            <a:off x="8534400" y="-2074522"/>
            <a:ext cx="3029967" cy="3014606"/>
          </a:xfrm>
          <a:prstGeom prst="ellipse">
            <a:avLst/>
          </a:prstGeom>
          <a:solidFill>
            <a:srgbClr val="D8E4C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357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3">
      <a:dk1>
        <a:srgbClr val="083603"/>
      </a:dk1>
      <a:lt1>
        <a:srgbClr val="FEF4E6"/>
      </a:lt1>
      <a:dk2>
        <a:srgbClr val="B6D7A8"/>
      </a:dk2>
      <a:lt2>
        <a:srgbClr val="7DBD61"/>
      </a:lt2>
      <a:accent1>
        <a:srgbClr val="E6B8AF"/>
      </a:accent1>
      <a:accent2>
        <a:srgbClr val="F9CB9C"/>
      </a:accent2>
      <a:accent3>
        <a:srgbClr val="F6B26B"/>
      </a:accent3>
      <a:accent4>
        <a:srgbClr val="E69138"/>
      </a:accent4>
      <a:accent5>
        <a:srgbClr val="083603"/>
      </a:accent5>
      <a:accent6>
        <a:srgbClr val="083603"/>
      </a:accent6>
      <a:hlink>
        <a:srgbClr val="083603"/>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71CC855FD3C14BB30658FB360608B8" ma:contentTypeVersion="14" ma:contentTypeDescription="Create a new document." ma:contentTypeScope="" ma:versionID="dbbf5f6aabc557bfc31a9f79a67230f5">
  <xsd:schema xmlns:xsd="http://www.w3.org/2001/XMLSchema" xmlns:xs="http://www.w3.org/2001/XMLSchema" xmlns:p="http://schemas.microsoft.com/office/2006/metadata/properties" xmlns:ns3="4b2b535c-ba5f-4387-8bbe-6ef3139fe897" xmlns:ns4="f514c448-dd2f-4b6f-af21-a33c65788caa" targetNamespace="http://schemas.microsoft.com/office/2006/metadata/properties" ma:root="true" ma:fieldsID="93f76f5d8760c2cf9bf46ec7cb5ccd76" ns3:_="" ns4:_="">
    <xsd:import namespace="4b2b535c-ba5f-4387-8bbe-6ef3139fe897"/>
    <xsd:import namespace="f514c448-dd2f-4b6f-af21-a33c65788ca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2b535c-ba5f-4387-8bbe-6ef3139fe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14c448-dd2f-4b6f-af21-a33c65788c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7B60FA-9BB1-4FAA-AA68-71845B080B10}">
  <ds:schemaRefs>
    <ds:schemaRef ds:uri="http://schemas.microsoft.com/sharepoint/v3/contenttype/forms"/>
  </ds:schemaRefs>
</ds:datastoreItem>
</file>

<file path=customXml/itemProps2.xml><?xml version="1.0" encoding="utf-8"?>
<ds:datastoreItem xmlns:ds="http://schemas.openxmlformats.org/officeDocument/2006/customXml" ds:itemID="{B863C140-125E-4868-9024-1730FD8B4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2b535c-ba5f-4387-8bbe-6ef3139fe897"/>
    <ds:schemaRef ds:uri="f514c448-dd2f-4b6f-af21-a33c65788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11A8D4-773D-4344-9800-06BD3E788FAD}">
  <ds:schemaRef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f514c448-dd2f-4b6f-af21-a33c65788caa"/>
    <ds:schemaRef ds:uri="4b2b535c-ba5f-4387-8bbe-6ef3139fe89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1718</TotalTime>
  <Words>1728</Words>
  <Application>Microsoft Macintosh PowerPoint</Application>
  <PresentationFormat>Widescreen</PresentationFormat>
  <Paragraphs>196</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Courier New</vt:lpstr>
      <vt:lpstr>Nourd</vt:lpstr>
      <vt:lpstr>Open Sans</vt:lpstr>
      <vt:lpstr>Open Sans Bold</vt:lpstr>
      <vt:lpstr>Open Sans Light</vt:lpstr>
      <vt:lpstr>Oswald</vt:lpstr>
      <vt:lpstr>The Seasons</vt:lpstr>
      <vt:lpstr>Office Theme</vt:lpstr>
      <vt:lpstr>Sustainable Financing for IAS Management in the Caribbean</vt:lpstr>
      <vt:lpstr>Financing Solutions</vt:lpstr>
      <vt:lpstr>Policy Options</vt:lpstr>
      <vt:lpstr>Case for a Trust Fund (TF)</vt:lpstr>
      <vt:lpstr>Case for a Trust Fund</vt:lpstr>
      <vt:lpstr>Overview of Operational Framework</vt:lpstr>
      <vt:lpstr>Contents of Operational Framework</vt:lpstr>
      <vt:lpstr>Core Principles</vt:lpstr>
      <vt:lpstr>Legal Structure</vt:lpstr>
      <vt:lpstr>Legal Structure</vt:lpstr>
      <vt:lpstr>Case for Barbados</vt:lpstr>
      <vt:lpstr>PowerPoint Presentation</vt:lpstr>
      <vt:lpstr>Board</vt:lpstr>
      <vt:lpstr>Board</vt:lpstr>
      <vt:lpstr>Administration</vt:lpstr>
      <vt:lpstr>Administration</vt:lpstr>
      <vt:lpstr>Operating Procedures – Grant Making</vt:lpstr>
      <vt:lpstr>Operating Procedures – Grant Making</vt:lpstr>
      <vt:lpstr>Grant Making Process</vt:lpstr>
      <vt:lpstr>Operating Procedures – Grant Making</vt:lpstr>
      <vt:lpstr>Communication Strategy</vt:lpstr>
      <vt:lpstr>Communication Strategy</vt:lpstr>
      <vt:lpstr>Communication Strategy</vt:lpstr>
      <vt:lpstr>Financial Management - Resource Mobilisation</vt:lpstr>
      <vt:lpstr>Financial Management - Resource Mobilisation</vt:lpstr>
      <vt:lpstr>Financial Management - Resource Mobilisation</vt:lpstr>
      <vt:lpstr>Financial Management - Asset Management</vt:lpstr>
      <vt:lpstr>Financial Management - Asset Management</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Perreira,Daniel</dc:creator>
  <cp:lastModifiedBy>Perreira,Daniel</cp:lastModifiedBy>
  <cp:revision>20</cp:revision>
  <dcterms:created xsi:type="dcterms:W3CDTF">2022-07-21T00:12:22Z</dcterms:created>
  <dcterms:modified xsi:type="dcterms:W3CDTF">2022-07-26T12:58:41Z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0x0101000E71CC855FD3C14BB30658FB360608B8</vt:lpwstr>
  </property>
</Properties>
</file>