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9" r:id="rId1"/>
  </p:sldMasterIdLst>
  <p:sldIdLst>
    <p:sldId id="257" r:id="rId2"/>
    <p:sldId id="260" r:id="rId3"/>
    <p:sldId id="258" r:id="rId4"/>
    <p:sldId id="268" r:id="rId5"/>
    <p:sldId id="259" r:id="rId6"/>
    <p:sldId id="265" r:id="rId7"/>
    <p:sldId id="283" r:id="rId8"/>
    <p:sldId id="278" r:id="rId9"/>
    <p:sldId id="261" r:id="rId10"/>
    <p:sldId id="263" r:id="rId11"/>
    <p:sldId id="281" r:id="rId12"/>
    <p:sldId id="282" r:id="rId13"/>
    <p:sldId id="264" r:id="rId14"/>
    <p:sldId id="266" r:id="rId15"/>
    <p:sldId id="267" r:id="rId16"/>
    <p:sldId id="269" r:id="rId17"/>
    <p:sldId id="271" r:id="rId18"/>
    <p:sldId id="270" r:id="rId19"/>
    <p:sldId id="288" r:id="rId20"/>
    <p:sldId id="272" r:id="rId21"/>
    <p:sldId id="273" r:id="rId22"/>
    <p:sldId id="277" r:id="rId23"/>
    <p:sldId id="286" r:id="rId24"/>
    <p:sldId id="275"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p:scale>
          <a:sx n="75" d="100"/>
          <a:sy n="75" d="100"/>
        </p:scale>
        <p:origin x="-12" y="-1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tram (Bob) Ramnanan" userId="S::n.ramnanan@cabi.org::dcad1889-243b-48c7-b127-78fa7d4230f7" providerId="AD" clId="Web-{B42D5F64-C775-29B5-BD19-672C5256B927}"/>
    <pc:docChg chg="mod">
      <pc:chgData name="Naitram (Bob) Ramnanan" userId="S::n.ramnanan@cabi.org::dcad1889-243b-48c7-b127-78fa7d4230f7" providerId="AD" clId="Web-{B42D5F64-C775-29B5-BD19-672C5256B927}" dt="2022-07-06T20:35:57.855" v="0" actId="33475"/>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56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37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658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1012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059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70798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426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472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253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910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860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356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174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293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024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875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7/6/2022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385470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400" b="1" dirty="0"/>
              <a:t>Improving Biosecurity in Barbados and the OECS through Enhanced National Capacity to Conduct IAS Risk Assessments</a:t>
            </a:r>
            <a:br>
              <a:rPr lang="en-US" dirty="0"/>
            </a:br>
            <a:endParaRPr lang="en-US" dirty="0"/>
          </a:p>
        </p:txBody>
      </p:sp>
      <p:sp>
        <p:nvSpPr>
          <p:cNvPr id="3" name="Subtitle 2"/>
          <p:cNvSpPr>
            <a:spLocks noGrp="1"/>
          </p:cNvSpPr>
          <p:nvPr>
            <p:ph type="subTitle" idx="1"/>
          </p:nvPr>
        </p:nvSpPr>
        <p:spPr>
          <a:xfrm>
            <a:off x="1751012" y="3886200"/>
            <a:ext cx="8689976" cy="2552700"/>
          </a:xfrm>
        </p:spPr>
        <p:txBody>
          <a:bodyPr>
            <a:normAutofit/>
          </a:bodyPr>
          <a:lstStyle/>
          <a:p>
            <a:r>
              <a:rPr lang="en-GB" sz="2400" dirty="0"/>
              <a:t>Presented By:</a:t>
            </a:r>
            <a:endParaRPr lang="en-US" sz="2400" dirty="0"/>
          </a:p>
          <a:p>
            <a:r>
              <a:rPr lang="en-GB" sz="2400" dirty="0"/>
              <a:t>Mrs Natisha Duncan-Joseph </a:t>
            </a:r>
          </a:p>
          <a:p>
            <a:r>
              <a:rPr lang="en-GB" sz="2400" dirty="0"/>
              <a:t>Mr Columbus Philippe</a:t>
            </a:r>
            <a:endParaRPr lang="en-US" sz="2400" dirty="0"/>
          </a:p>
          <a:p>
            <a:r>
              <a:rPr lang="en-GB" sz="2400" dirty="0"/>
              <a:t>Date: 13</a:t>
            </a:r>
            <a:r>
              <a:rPr lang="en-GB" sz="2400" baseline="30000" dirty="0"/>
              <a:t>th</a:t>
            </a:r>
            <a:r>
              <a:rPr lang="en-GB" sz="2400" dirty="0"/>
              <a:t> June 2022</a:t>
            </a:r>
            <a:endParaRPr lang="en-US" sz="2400" dirty="0"/>
          </a:p>
          <a:p>
            <a:endParaRPr lang="en-US" dirty="0"/>
          </a:p>
        </p:txBody>
      </p:sp>
    </p:spTree>
    <p:extLst>
      <p:ext uri="{BB962C8B-B14F-4D97-AF65-F5344CB8AC3E}">
        <p14:creationId xmlns:p14="http://schemas.microsoft.com/office/powerpoint/2010/main" val="151922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689113"/>
          </a:xfrm>
        </p:spPr>
        <p:txBody>
          <a:bodyPr>
            <a:normAutofit/>
          </a:bodyPr>
          <a:lstStyle/>
          <a:p>
            <a:r>
              <a:rPr lang="en-US" dirty="0"/>
              <a:t>PORTS OF ENTRY  continued</a:t>
            </a:r>
          </a:p>
        </p:txBody>
      </p:sp>
      <p:sp>
        <p:nvSpPr>
          <p:cNvPr id="3" name="Content Placeholder 2"/>
          <p:cNvSpPr>
            <a:spLocks noGrp="1"/>
          </p:cNvSpPr>
          <p:nvPr>
            <p:ph idx="1"/>
          </p:nvPr>
        </p:nvSpPr>
        <p:spPr>
          <a:xfrm>
            <a:off x="677334" y="1749287"/>
            <a:ext cx="8596668" cy="4982817"/>
          </a:xfrm>
        </p:spPr>
        <p:txBody>
          <a:bodyPr/>
          <a:lstStyle/>
          <a:p>
            <a:pPr marL="0" indent="0">
              <a:buNone/>
            </a:pPr>
            <a:r>
              <a:rPr lang="en-US" sz="3600" cap="none" dirty="0"/>
              <a:t>With the increase in online shopping, courier service establishments have become a point of entry of regulated goods. Notwithstanding, import regulations must be applied.</a:t>
            </a:r>
          </a:p>
        </p:txBody>
      </p:sp>
    </p:spTree>
    <p:extLst>
      <p:ext uri="{BB962C8B-B14F-4D97-AF65-F5344CB8AC3E}">
        <p14:creationId xmlns:p14="http://schemas.microsoft.com/office/powerpoint/2010/main" val="189592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8870"/>
          </a:xfrm>
        </p:spPr>
        <p:txBody>
          <a:bodyPr/>
          <a:lstStyle/>
          <a:p>
            <a:r>
              <a:rPr lang="en-US" dirty="0"/>
              <a:t>Animal regulated diseases of </a:t>
            </a:r>
          </a:p>
        </p:txBody>
      </p:sp>
      <p:sp>
        <p:nvSpPr>
          <p:cNvPr id="3" name="Content Placeholder 2"/>
          <p:cNvSpPr>
            <a:spLocks noGrp="1"/>
          </p:cNvSpPr>
          <p:nvPr>
            <p:ph idx="1"/>
          </p:nvPr>
        </p:nvSpPr>
        <p:spPr>
          <a:xfrm>
            <a:off x="677334" y="1457739"/>
            <a:ext cx="8596668" cy="4742649"/>
          </a:xfrm>
        </p:spPr>
        <p:txBody>
          <a:bodyPr>
            <a:noAutofit/>
          </a:bodyPr>
          <a:lstStyle/>
          <a:p>
            <a:pPr>
              <a:lnSpc>
                <a:spcPct val="90000"/>
              </a:lnSpc>
            </a:pPr>
            <a:r>
              <a:rPr lang="en-US" altLang="en-US" sz="3600" dirty="0"/>
              <a:t>Bovine Spongiform Encephalopathy (BSE)</a:t>
            </a:r>
          </a:p>
          <a:p>
            <a:pPr>
              <a:lnSpc>
                <a:spcPct val="90000"/>
              </a:lnSpc>
            </a:pPr>
            <a:r>
              <a:rPr lang="en-US" altLang="en-US" sz="3600" dirty="0"/>
              <a:t>Rabies</a:t>
            </a:r>
          </a:p>
          <a:p>
            <a:pPr>
              <a:lnSpc>
                <a:spcPct val="90000"/>
              </a:lnSpc>
            </a:pPr>
            <a:r>
              <a:rPr lang="en-US" altLang="en-US" sz="3600" dirty="0"/>
              <a:t>Avian Influenza (AI)</a:t>
            </a:r>
          </a:p>
          <a:p>
            <a:pPr>
              <a:lnSpc>
                <a:spcPct val="90000"/>
              </a:lnSpc>
            </a:pPr>
            <a:r>
              <a:rPr lang="en-US" altLang="en-US" sz="3600" dirty="0"/>
              <a:t>Foot and Mouth Disease (FMD)</a:t>
            </a:r>
          </a:p>
          <a:p>
            <a:pPr>
              <a:lnSpc>
                <a:spcPct val="90000"/>
              </a:lnSpc>
            </a:pPr>
            <a:r>
              <a:rPr lang="en-US" altLang="en-US" sz="3600" dirty="0"/>
              <a:t>Newcastle</a:t>
            </a:r>
          </a:p>
          <a:p>
            <a:pPr>
              <a:lnSpc>
                <a:spcPct val="90000"/>
              </a:lnSpc>
            </a:pPr>
            <a:r>
              <a:rPr lang="en-US" altLang="en-US" sz="3600" dirty="0"/>
              <a:t>Hog Cholera</a:t>
            </a:r>
          </a:p>
          <a:p>
            <a:pPr>
              <a:lnSpc>
                <a:spcPct val="90000"/>
              </a:lnSpc>
            </a:pPr>
            <a:r>
              <a:rPr lang="en-US" altLang="en-US" sz="3600" dirty="0"/>
              <a:t>African Swine Fever (ASF)</a:t>
            </a:r>
          </a:p>
        </p:txBody>
      </p:sp>
    </p:spTree>
    <p:extLst>
      <p:ext uri="{BB962C8B-B14F-4D97-AF65-F5344CB8AC3E}">
        <p14:creationId xmlns:p14="http://schemas.microsoft.com/office/powerpoint/2010/main" val="42394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regulated pest</a:t>
            </a:r>
          </a:p>
        </p:txBody>
      </p:sp>
      <p:sp>
        <p:nvSpPr>
          <p:cNvPr id="3" name="Content Placeholder 2"/>
          <p:cNvSpPr>
            <a:spLocks noGrp="1"/>
          </p:cNvSpPr>
          <p:nvPr>
            <p:ph idx="1"/>
          </p:nvPr>
        </p:nvSpPr>
        <p:spPr>
          <a:xfrm>
            <a:off x="677334" y="1458224"/>
            <a:ext cx="8596668" cy="3880773"/>
          </a:xfrm>
        </p:spPr>
        <p:txBody>
          <a:bodyPr>
            <a:noAutofit/>
          </a:bodyPr>
          <a:lstStyle/>
          <a:p>
            <a:r>
              <a:rPr lang="en-US" sz="3600" dirty="0" err="1"/>
              <a:t>Fusarium</a:t>
            </a:r>
            <a:r>
              <a:rPr lang="en-US" sz="3600" dirty="0"/>
              <a:t> wilt (TR4)</a:t>
            </a:r>
          </a:p>
          <a:p>
            <a:r>
              <a:rPr lang="en-US" sz="3600" dirty="0"/>
              <a:t>Lethal yellowing</a:t>
            </a:r>
          </a:p>
          <a:p>
            <a:r>
              <a:rPr lang="en-US" sz="3600" dirty="0"/>
              <a:t>Red palm weevil</a:t>
            </a:r>
          </a:p>
          <a:p>
            <a:r>
              <a:rPr lang="en-US" sz="3600" dirty="0"/>
              <a:t>Citrus canker</a:t>
            </a:r>
          </a:p>
          <a:p>
            <a:r>
              <a:rPr lang="en-US" sz="3600" dirty="0" err="1"/>
              <a:t>Moko</a:t>
            </a:r>
            <a:r>
              <a:rPr lang="en-US" sz="3600" dirty="0"/>
              <a:t> disease</a:t>
            </a:r>
          </a:p>
          <a:p>
            <a:r>
              <a:rPr lang="en-US" sz="3600" dirty="0" err="1"/>
              <a:t>Tuta</a:t>
            </a:r>
            <a:r>
              <a:rPr lang="en-US" sz="3600" dirty="0"/>
              <a:t> </a:t>
            </a:r>
            <a:r>
              <a:rPr lang="en-US" sz="3600" dirty="0" err="1"/>
              <a:t>absoluta</a:t>
            </a:r>
            <a:endParaRPr lang="en-US" sz="3600" dirty="0"/>
          </a:p>
          <a:p>
            <a:r>
              <a:rPr lang="en-US" sz="3600" dirty="0"/>
              <a:t>Mexican fruit fly</a:t>
            </a:r>
          </a:p>
        </p:txBody>
      </p:sp>
    </p:spTree>
    <p:extLst>
      <p:ext uri="{BB962C8B-B14F-4D97-AF65-F5344CB8AC3E}">
        <p14:creationId xmlns:p14="http://schemas.microsoft.com/office/powerpoint/2010/main" val="218542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EXPORTATION</a:t>
            </a:r>
          </a:p>
        </p:txBody>
      </p:sp>
      <p:sp>
        <p:nvSpPr>
          <p:cNvPr id="3" name="Content Placeholder 2"/>
          <p:cNvSpPr>
            <a:spLocks noGrp="1"/>
          </p:cNvSpPr>
          <p:nvPr>
            <p:ph idx="1"/>
          </p:nvPr>
        </p:nvSpPr>
        <p:spPr>
          <a:xfrm>
            <a:off x="913774" y="1338146"/>
            <a:ext cx="10363826" cy="5215054"/>
          </a:xfrm>
        </p:spPr>
        <p:txBody>
          <a:bodyPr>
            <a:noAutofit/>
          </a:bodyPr>
          <a:lstStyle/>
          <a:p>
            <a:pPr marL="0" indent="0">
              <a:buNone/>
            </a:pPr>
            <a:r>
              <a:rPr lang="en-US" sz="3600" cap="none" dirty="0"/>
              <a:t>Persons who wish to export any plants, plant related commodities or animals, animal products and sea food from St. Lucia to any country has to meet the import requirements of that country. </a:t>
            </a:r>
          </a:p>
          <a:p>
            <a:pPr marL="0" indent="0">
              <a:buNone/>
            </a:pPr>
            <a:r>
              <a:rPr lang="en-US" sz="3600" cap="none" dirty="0"/>
              <a:t>Commodities that are prohibited entry into any country is denied export.</a:t>
            </a:r>
          </a:p>
          <a:p>
            <a:pPr marL="0" indent="0" algn="ctr">
              <a:buNone/>
            </a:pPr>
            <a:endParaRPr lang="en-US" sz="3600" cap="none" dirty="0"/>
          </a:p>
        </p:txBody>
      </p:sp>
    </p:spTree>
    <p:extLst>
      <p:ext uri="{BB962C8B-B14F-4D97-AF65-F5344CB8AC3E}">
        <p14:creationId xmlns:p14="http://schemas.microsoft.com/office/powerpoint/2010/main" val="68273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7322"/>
          </a:xfrm>
        </p:spPr>
        <p:txBody>
          <a:bodyPr>
            <a:normAutofit fontScale="90000"/>
          </a:bodyPr>
          <a:lstStyle/>
          <a:p>
            <a:r>
              <a:rPr lang="en-029" dirty="0"/>
              <a:t>EXPORTATION continued</a:t>
            </a:r>
          </a:p>
        </p:txBody>
      </p:sp>
      <p:sp>
        <p:nvSpPr>
          <p:cNvPr id="3" name="Content Placeholder 2"/>
          <p:cNvSpPr>
            <a:spLocks noGrp="1"/>
          </p:cNvSpPr>
          <p:nvPr>
            <p:ph idx="1"/>
          </p:nvPr>
        </p:nvSpPr>
        <p:spPr>
          <a:xfrm>
            <a:off x="677334" y="1226916"/>
            <a:ext cx="8596668" cy="5631083"/>
          </a:xfrm>
        </p:spPr>
        <p:txBody>
          <a:bodyPr>
            <a:normAutofit lnSpcReduction="10000"/>
          </a:bodyPr>
          <a:lstStyle/>
          <a:p>
            <a:pPr marL="0" indent="0">
              <a:buNone/>
            </a:pPr>
            <a:r>
              <a:rPr lang="en-US" sz="3600" dirty="0"/>
              <a:t>Documents required for export includes some of the following:</a:t>
            </a:r>
          </a:p>
          <a:p>
            <a:r>
              <a:rPr lang="en-US" sz="3600" dirty="0"/>
              <a:t>Import permit</a:t>
            </a:r>
          </a:p>
          <a:p>
            <a:r>
              <a:rPr lang="en-US" sz="3600" dirty="0"/>
              <a:t>Phytosanitary certificate</a:t>
            </a:r>
          </a:p>
          <a:p>
            <a:r>
              <a:rPr lang="en-US" sz="3600" dirty="0"/>
              <a:t>Treatment certificate</a:t>
            </a:r>
          </a:p>
          <a:p>
            <a:r>
              <a:rPr lang="en-US" sz="3600" dirty="0"/>
              <a:t>Health certificate</a:t>
            </a:r>
          </a:p>
          <a:p>
            <a:r>
              <a:rPr lang="en-US" sz="3600" dirty="0"/>
              <a:t>Certificate of wholesomeness</a:t>
            </a:r>
          </a:p>
          <a:p>
            <a:r>
              <a:rPr lang="en-US" sz="3600" dirty="0"/>
              <a:t>CITES certificate for items which are endangered</a:t>
            </a:r>
            <a:endParaRPr lang="en-029" sz="3600" dirty="0"/>
          </a:p>
          <a:p>
            <a:endParaRPr lang="en-US" sz="3600" dirty="0"/>
          </a:p>
          <a:p>
            <a:endParaRPr lang="en-US" sz="3600" dirty="0"/>
          </a:p>
          <a:p>
            <a:endParaRPr lang="en-US" sz="3600" dirty="0"/>
          </a:p>
          <a:p>
            <a:endParaRPr lang="en-US" sz="3600" dirty="0"/>
          </a:p>
          <a:p>
            <a:endParaRPr lang="en-US" sz="3600" dirty="0"/>
          </a:p>
          <a:p>
            <a:endParaRPr lang="en-US" sz="7600" dirty="0"/>
          </a:p>
        </p:txBody>
      </p:sp>
    </p:spTree>
    <p:extLst>
      <p:ext uri="{BB962C8B-B14F-4D97-AF65-F5344CB8AC3E}">
        <p14:creationId xmlns:p14="http://schemas.microsoft.com/office/powerpoint/2010/main" val="221332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062"/>
          </a:xfrm>
        </p:spPr>
        <p:txBody>
          <a:bodyPr>
            <a:normAutofit/>
          </a:bodyPr>
          <a:lstStyle/>
          <a:p>
            <a:r>
              <a:rPr lang="en-US" sz="4000" dirty="0"/>
              <a:t>INSPECTION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3600" dirty="0"/>
              <a:t>For casual imports, the customs department is our first line of defence.  Any item that is of plant or animal origin is detained and an officer from the Plant Quarantine or Veterinary and Livestock Unit is informed.</a:t>
            </a:r>
            <a:endParaRPr lang="en-US" sz="3600" dirty="0"/>
          </a:p>
          <a:p>
            <a:endParaRPr lang="en-US" sz="3600" dirty="0"/>
          </a:p>
          <a:p>
            <a:endParaRPr lang="en-US" sz="3600" dirty="0"/>
          </a:p>
        </p:txBody>
      </p:sp>
    </p:spTree>
    <p:extLst>
      <p:ext uri="{BB962C8B-B14F-4D97-AF65-F5344CB8AC3E}">
        <p14:creationId xmlns:p14="http://schemas.microsoft.com/office/powerpoint/2010/main" val="36545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 continued</a:t>
            </a:r>
          </a:p>
        </p:txBody>
      </p:sp>
      <p:sp>
        <p:nvSpPr>
          <p:cNvPr id="3" name="Content Placeholder 2"/>
          <p:cNvSpPr>
            <a:spLocks noGrp="1"/>
          </p:cNvSpPr>
          <p:nvPr>
            <p:ph idx="1"/>
          </p:nvPr>
        </p:nvSpPr>
        <p:spPr/>
        <p:txBody>
          <a:bodyPr>
            <a:noAutofit/>
          </a:bodyPr>
          <a:lstStyle/>
          <a:p>
            <a:pPr marL="0" lvl="0" indent="0">
              <a:buNone/>
            </a:pPr>
            <a:r>
              <a:rPr lang="en-GB" sz="3600" dirty="0"/>
              <a:t>Document for detained item is obtained if available and reviewed.</a:t>
            </a:r>
            <a:endParaRPr lang="en-US" sz="3600" dirty="0"/>
          </a:p>
          <a:p>
            <a:pPr marL="0" lvl="0" indent="0">
              <a:buNone/>
            </a:pPr>
            <a:r>
              <a:rPr lang="en-GB" sz="3600" dirty="0"/>
              <a:t>Item is examined and if it meets the necessary conditions for import it is released for entry. If conditions are not what is regulated the item is confiscated  for disposal.</a:t>
            </a:r>
            <a:endParaRPr lang="en-US" sz="3600" dirty="0"/>
          </a:p>
        </p:txBody>
      </p:sp>
    </p:spTree>
    <p:extLst>
      <p:ext uri="{BB962C8B-B14F-4D97-AF65-F5344CB8AC3E}">
        <p14:creationId xmlns:p14="http://schemas.microsoft.com/office/powerpoint/2010/main" val="316959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 continued</a:t>
            </a:r>
          </a:p>
        </p:txBody>
      </p:sp>
      <p:sp>
        <p:nvSpPr>
          <p:cNvPr id="3" name="Content Placeholder 2"/>
          <p:cNvSpPr>
            <a:spLocks noGrp="1"/>
          </p:cNvSpPr>
          <p:nvPr>
            <p:ph idx="1"/>
          </p:nvPr>
        </p:nvSpPr>
        <p:spPr/>
        <p:txBody>
          <a:bodyPr>
            <a:normAutofit lnSpcReduction="10000"/>
          </a:bodyPr>
          <a:lstStyle/>
          <a:p>
            <a:pPr marL="0" indent="0">
              <a:buNone/>
            </a:pPr>
            <a:r>
              <a:rPr lang="en-US" sz="3600" dirty="0"/>
              <a:t>For commercial imports, there is an established inspectorate which conducts inspections on imported meats, meat products, fruits, vegetables containerized and break bulk. These inspections are either at the ports or at the business premises.</a:t>
            </a:r>
          </a:p>
        </p:txBody>
      </p:sp>
    </p:spTree>
    <p:extLst>
      <p:ext uri="{BB962C8B-B14F-4D97-AF65-F5344CB8AC3E}">
        <p14:creationId xmlns:p14="http://schemas.microsoft.com/office/powerpoint/2010/main" val="303254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SURVEILLANCE AND MONITORING</a:t>
            </a:r>
          </a:p>
        </p:txBody>
      </p:sp>
      <p:sp>
        <p:nvSpPr>
          <p:cNvPr id="3" name="Content Placeholder 2"/>
          <p:cNvSpPr>
            <a:spLocks noGrp="1"/>
          </p:cNvSpPr>
          <p:nvPr>
            <p:ph idx="1"/>
          </p:nvPr>
        </p:nvSpPr>
        <p:spPr>
          <a:xfrm>
            <a:off x="677334" y="1436914"/>
            <a:ext cx="8596668" cy="5421085"/>
          </a:xfrm>
        </p:spPr>
        <p:txBody>
          <a:bodyPr>
            <a:normAutofit/>
          </a:bodyPr>
          <a:lstStyle/>
          <a:p>
            <a:r>
              <a:rPr lang="en-US" sz="3600" dirty="0"/>
              <a:t>There is an ongoing surveillance for fruit flies, tuta absoluta monitoring</a:t>
            </a:r>
          </a:p>
          <a:p>
            <a:r>
              <a:rPr lang="en-US" sz="3600" dirty="0"/>
              <a:t>Active surveillance and monitoring for the amblyomma variegatum tick, and varora mite in bees. </a:t>
            </a:r>
          </a:p>
          <a:p>
            <a:r>
              <a:rPr lang="en-US" sz="3600" dirty="0"/>
              <a:t>Receive bulletins, updates and alerts from international, regional organizations on outbreaks.</a:t>
            </a:r>
          </a:p>
          <a:p>
            <a:endParaRPr lang="en-US" sz="3600" dirty="0"/>
          </a:p>
          <a:p>
            <a:endParaRPr lang="en-US" sz="3600" dirty="0"/>
          </a:p>
          <a:p>
            <a:endParaRPr lang="en-US" dirty="0"/>
          </a:p>
          <a:p>
            <a:endParaRPr lang="en-US" dirty="0"/>
          </a:p>
        </p:txBody>
      </p:sp>
    </p:spTree>
    <p:extLst>
      <p:ext uri="{BB962C8B-B14F-4D97-AF65-F5344CB8AC3E}">
        <p14:creationId xmlns:p14="http://schemas.microsoft.com/office/powerpoint/2010/main" val="298555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 Continued</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160588"/>
            <a:ext cx="5089970" cy="3880773"/>
          </a:xfrm>
        </p:spPr>
      </p:pic>
      <p:sp>
        <p:nvSpPr>
          <p:cNvPr id="4" name="Content Placeholder 3"/>
          <p:cNvSpPr>
            <a:spLocks noGrp="1"/>
          </p:cNvSpPr>
          <p:nvPr>
            <p:ph sz="half" idx="2"/>
          </p:nvPr>
        </p:nvSpPr>
        <p:spPr/>
        <p:txBody>
          <a:bodyPr>
            <a:normAutofit fontScale="92500" lnSpcReduction="20000"/>
          </a:bodyPr>
          <a:lstStyle/>
          <a:p>
            <a:pPr marL="0" indent="0">
              <a:buNone/>
            </a:pPr>
            <a:r>
              <a:rPr lang="en-US" dirty="0"/>
              <a:t> </a:t>
            </a:r>
            <a:r>
              <a:rPr lang="en-US" sz="3000" dirty="0"/>
              <a:t>Establishment of the National Agricultural Diagnostic Facility (NADF)</a:t>
            </a:r>
          </a:p>
          <a:p>
            <a:r>
              <a:rPr lang="en-US" sz="3000" dirty="0"/>
              <a:t>Animal Health</a:t>
            </a:r>
          </a:p>
          <a:p>
            <a:r>
              <a:rPr lang="en-US" sz="3000" dirty="0"/>
              <a:t>Plant Health</a:t>
            </a:r>
          </a:p>
          <a:p>
            <a:r>
              <a:rPr lang="en-US" sz="3000" dirty="0"/>
              <a:t>Feed Testing</a:t>
            </a:r>
          </a:p>
          <a:p>
            <a:r>
              <a:rPr lang="en-US" sz="3000" dirty="0"/>
              <a:t>Soil Testing</a:t>
            </a:r>
          </a:p>
          <a:p>
            <a:r>
              <a:rPr lang="en-US" sz="3000" dirty="0"/>
              <a:t>Standards</a:t>
            </a:r>
          </a:p>
          <a:p>
            <a:endParaRPr lang="en-US" dirty="0"/>
          </a:p>
        </p:txBody>
      </p:sp>
    </p:spTree>
    <p:extLst>
      <p:ext uri="{BB962C8B-B14F-4D97-AF65-F5344CB8AC3E}">
        <p14:creationId xmlns:p14="http://schemas.microsoft.com/office/powerpoint/2010/main" val="227128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744" y="5363918"/>
            <a:ext cx="10364432" cy="811610"/>
          </a:xfrm>
        </p:spPr>
        <p:txBody>
          <a:bodyPr>
            <a:normAutofit/>
          </a:bodyPr>
          <a:lstStyle/>
          <a:p>
            <a:r>
              <a:rPr lang="en-US" sz="4000" dirty="0"/>
              <a:t>COUNTRY REPORT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112" b="25112"/>
          <a:stretch>
            <a:fillRect/>
          </a:stretch>
        </p:blipFill>
        <p:spPr/>
      </p:pic>
      <p:sp>
        <p:nvSpPr>
          <p:cNvPr id="4" name="Text Placeholder 3"/>
          <p:cNvSpPr>
            <a:spLocks noGrp="1"/>
          </p:cNvSpPr>
          <p:nvPr>
            <p:ph type="body" sz="half" idx="2"/>
          </p:nvPr>
        </p:nvSpPr>
        <p:spPr>
          <a:xfrm>
            <a:off x="1068519" y="6175528"/>
            <a:ext cx="10364452" cy="682472"/>
          </a:xfrm>
        </p:spPr>
        <p:txBody>
          <a:bodyPr>
            <a:normAutofit/>
          </a:bodyPr>
          <a:lstStyle/>
          <a:p>
            <a:r>
              <a:rPr lang="en-US" sz="3200" dirty="0"/>
              <a:t>ST LUCIA</a:t>
            </a:r>
          </a:p>
        </p:txBody>
      </p:sp>
    </p:spTree>
    <p:extLst>
      <p:ext uri="{BB962C8B-B14F-4D97-AF65-F5344CB8AC3E}">
        <p14:creationId xmlns:p14="http://schemas.microsoft.com/office/powerpoint/2010/main" val="398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PUBLIC AWARENESS</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dirty="0"/>
              <a:t>Public education is an ongoing activity which entails a series of events through out the year.</a:t>
            </a:r>
          </a:p>
          <a:p>
            <a:r>
              <a:rPr lang="en-US" sz="3600" dirty="0"/>
              <a:t>Weekly television and radio programs</a:t>
            </a:r>
          </a:p>
          <a:p>
            <a:r>
              <a:rPr lang="en-US" sz="3600" dirty="0"/>
              <a:t>Quarantine awareness month</a:t>
            </a:r>
          </a:p>
          <a:p>
            <a:r>
              <a:rPr lang="en-US" sz="3600" dirty="0"/>
              <a:t>‘Don’t Pack a Pest’ campaign which targets travelers.</a:t>
            </a:r>
          </a:p>
        </p:txBody>
      </p:sp>
    </p:spTree>
    <p:extLst>
      <p:ext uri="{BB962C8B-B14F-4D97-AF65-F5344CB8AC3E}">
        <p14:creationId xmlns:p14="http://schemas.microsoft.com/office/powerpoint/2010/main" val="31972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INVASIVE SPECIES</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t>Invasive species of note which could have a negative impact on the country’s biodiversity. </a:t>
            </a:r>
          </a:p>
          <a:p>
            <a:r>
              <a:rPr lang="en-US" sz="3600" dirty="0"/>
              <a:t> The presence of the green iguana on island is worrisome.</a:t>
            </a:r>
          </a:p>
          <a:p>
            <a:r>
              <a:rPr lang="en-US" sz="3600" dirty="0"/>
              <a:t> Likewise the sightings of Tufted Capuchin Monkey and Green Monkey troops in the wild. </a:t>
            </a:r>
          </a:p>
          <a:p>
            <a:pPr marL="0" indent="0">
              <a:buNone/>
            </a:pPr>
            <a:endParaRPr lang="en-US" sz="3600" dirty="0"/>
          </a:p>
        </p:txBody>
      </p:sp>
    </p:spTree>
    <p:extLst>
      <p:ext uri="{BB962C8B-B14F-4D97-AF65-F5344CB8AC3E}">
        <p14:creationId xmlns:p14="http://schemas.microsoft.com/office/powerpoint/2010/main" val="408179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species continue</a:t>
            </a:r>
          </a:p>
        </p:txBody>
      </p:sp>
      <p:sp>
        <p:nvSpPr>
          <p:cNvPr id="3" name="Text Placeholder 2"/>
          <p:cNvSpPr>
            <a:spLocks noGrp="1"/>
          </p:cNvSpPr>
          <p:nvPr>
            <p:ph type="body" idx="1"/>
          </p:nvPr>
        </p:nvSpPr>
        <p:spPr/>
        <p:txBody>
          <a:bodyPr/>
          <a:lstStyle/>
          <a:p>
            <a:r>
              <a:rPr lang="en-US" dirty="0"/>
              <a:t>Indigenous St. Lucian Iguana</a:t>
            </a:r>
          </a:p>
        </p:txBody>
      </p:sp>
      <p:sp>
        <p:nvSpPr>
          <p:cNvPr id="5" name="Text Placeholder 4"/>
          <p:cNvSpPr>
            <a:spLocks noGrp="1"/>
          </p:cNvSpPr>
          <p:nvPr>
            <p:ph type="body" sz="quarter" idx="3"/>
          </p:nvPr>
        </p:nvSpPr>
        <p:spPr/>
        <p:txBody>
          <a:bodyPr/>
          <a:lstStyle/>
          <a:p>
            <a:r>
              <a:rPr lang="en-US" dirty="0"/>
              <a:t>Invasive Green Iguana</a:t>
            </a:r>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745" y="2967829"/>
            <a:ext cx="4185623" cy="2969146"/>
          </a:xfrm>
        </p:spPr>
      </p:pic>
      <p:pic>
        <p:nvPicPr>
          <p:cNvPr id="8"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14123" y="2967829"/>
            <a:ext cx="3959878" cy="2969146"/>
          </a:xfrm>
        </p:spPr>
      </p:pic>
    </p:spTree>
    <p:extLst>
      <p:ext uri="{BB962C8B-B14F-4D97-AF65-F5344CB8AC3E}">
        <p14:creationId xmlns:p14="http://schemas.microsoft.com/office/powerpoint/2010/main" val="329811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Two invasive plants on </a:t>
            </a:r>
            <a:r>
              <a:rPr lang="en-US" dirty="0" err="1"/>
              <a:t>Gros</a:t>
            </a:r>
            <a:r>
              <a:rPr lang="en-US" dirty="0"/>
              <a:t> Piton</a:t>
            </a:r>
          </a:p>
        </p:txBody>
      </p:sp>
      <p:sp>
        <p:nvSpPr>
          <p:cNvPr id="3" name="Text Placeholder 2"/>
          <p:cNvSpPr>
            <a:spLocks noGrp="1"/>
          </p:cNvSpPr>
          <p:nvPr>
            <p:ph type="body" idx="1"/>
          </p:nvPr>
        </p:nvSpPr>
        <p:spPr/>
        <p:txBody>
          <a:bodyPr/>
          <a:lstStyle/>
          <a:p>
            <a:r>
              <a:rPr lang="en-US" dirty="0"/>
              <a:t>Wandering Jew</a:t>
            </a:r>
          </a:p>
        </p:txBody>
      </p:sp>
      <p:sp>
        <p:nvSpPr>
          <p:cNvPr id="5" name="Text Placeholder 4"/>
          <p:cNvSpPr>
            <a:spLocks noGrp="1"/>
          </p:cNvSpPr>
          <p:nvPr>
            <p:ph type="body" sz="quarter" idx="3"/>
          </p:nvPr>
        </p:nvSpPr>
        <p:spPr/>
        <p:txBody>
          <a:bodyPr/>
          <a:lstStyle/>
          <a:p>
            <a:r>
              <a:rPr lang="en-US" dirty="0" err="1"/>
              <a:t>Callisia</a:t>
            </a:r>
            <a:r>
              <a:rPr lang="en-US" dirty="0"/>
              <a:t> </a:t>
            </a:r>
            <a:r>
              <a:rPr lang="en-US" dirty="0" err="1"/>
              <a:t>fragans</a:t>
            </a:r>
            <a:endParaRPr lang="en-US" dirty="0"/>
          </a:p>
        </p:txBody>
      </p:sp>
      <p:pic>
        <p:nvPicPr>
          <p:cNvPr id="2050" name="Picture 2" descr="Tradescantia zebrina &quot;Purple Tinge&quot; (Inchplant) | Steve's Leav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572" y="2736850"/>
            <a:ext cx="3745616" cy="3305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llisia Fragrans: The Beautiful Basket Plant - Epic Gardenin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87938" y="2736849"/>
            <a:ext cx="4186237"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41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1635"/>
          </a:xfrm>
        </p:spPr>
        <p:txBody>
          <a:bodyPr/>
          <a:lstStyle/>
          <a:p>
            <a:r>
              <a:rPr lang="en-US" dirty="0"/>
              <a:t>Invasive species continue</a:t>
            </a:r>
          </a:p>
        </p:txBody>
      </p:sp>
      <p:sp>
        <p:nvSpPr>
          <p:cNvPr id="3" name="Content Placeholder 2"/>
          <p:cNvSpPr>
            <a:spLocks noGrp="1"/>
          </p:cNvSpPr>
          <p:nvPr>
            <p:ph idx="1"/>
          </p:nvPr>
        </p:nvSpPr>
        <p:spPr>
          <a:xfrm>
            <a:off x="677334" y="1775791"/>
            <a:ext cx="8596668" cy="4265571"/>
          </a:xfrm>
        </p:spPr>
        <p:txBody>
          <a:bodyPr>
            <a:noAutofit/>
          </a:bodyPr>
          <a:lstStyle/>
          <a:p>
            <a:pPr marL="0" indent="0">
              <a:buNone/>
            </a:pPr>
            <a:r>
              <a:rPr lang="en-US" sz="3600" dirty="0"/>
              <a:t>Threats of invasive species to the island include but not limited to</a:t>
            </a:r>
          </a:p>
          <a:p>
            <a:r>
              <a:rPr lang="en-US" sz="3600" dirty="0"/>
              <a:t>Competition with indigenous species for food and habitat</a:t>
            </a:r>
          </a:p>
          <a:p>
            <a:r>
              <a:rPr lang="en-US" sz="3600" dirty="0"/>
              <a:t>Agricultural pest</a:t>
            </a:r>
          </a:p>
          <a:p>
            <a:r>
              <a:rPr lang="en-US" sz="3600" dirty="0"/>
              <a:t>Imbalance in the local ecosystem</a:t>
            </a:r>
          </a:p>
          <a:p>
            <a:r>
              <a:rPr lang="en-US" sz="3600" dirty="0"/>
              <a:t>Loss of biodiversity</a:t>
            </a:r>
          </a:p>
        </p:txBody>
      </p:sp>
    </p:spTree>
    <p:extLst>
      <p:ext uri="{BB962C8B-B14F-4D97-AF65-F5344CB8AC3E}">
        <p14:creationId xmlns:p14="http://schemas.microsoft.com/office/powerpoint/2010/main" val="379544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dirty="0"/>
              <a:t>THANK</a:t>
            </a:r>
            <a:r>
              <a:rPr lang="en-US" dirty="0"/>
              <a:t> </a:t>
            </a:r>
            <a:r>
              <a:rPr lang="en-US" sz="8000" dirty="0"/>
              <a:t>YOU</a:t>
            </a:r>
          </a:p>
        </p:txBody>
      </p:sp>
    </p:spTree>
    <p:extLst>
      <p:ext uri="{BB962C8B-B14F-4D97-AF65-F5344CB8AC3E}">
        <p14:creationId xmlns:p14="http://schemas.microsoft.com/office/powerpoint/2010/main" val="4097281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a:t>QUESTIONS?</a:t>
            </a:r>
          </a:p>
        </p:txBody>
      </p:sp>
    </p:spTree>
    <p:extLst>
      <p:ext uri="{BB962C8B-B14F-4D97-AF65-F5344CB8AC3E}">
        <p14:creationId xmlns:p14="http://schemas.microsoft.com/office/powerpoint/2010/main" val="141771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ORGANISATION OF BIOSECURITY</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cap="none" dirty="0"/>
              <a:t> The Ministry of Agriculture through the following divisions executes the functions of the island’s biosecurity. </a:t>
            </a:r>
          </a:p>
          <a:p>
            <a:pPr marL="742950" indent="-742950">
              <a:buAutoNum type="arabicPeriod"/>
            </a:pPr>
            <a:r>
              <a:rPr lang="en-US" sz="3600" cap="none" dirty="0"/>
              <a:t>Crop Protection and Quarantine </a:t>
            </a:r>
          </a:p>
          <a:p>
            <a:pPr marL="742950" indent="-742950">
              <a:buAutoNum type="arabicPeriod"/>
            </a:pPr>
            <a:r>
              <a:rPr lang="en-US" sz="3600" cap="none" dirty="0"/>
              <a:t>Veterinary &amp; Livestock Services </a:t>
            </a:r>
          </a:p>
          <a:p>
            <a:pPr marL="742950" indent="-742950">
              <a:buAutoNum type="arabicPeriod"/>
            </a:pPr>
            <a:r>
              <a:rPr lang="en-US" sz="3600" cap="none" dirty="0"/>
              <a:t>Forestry Department (limited)</a:t>
            </a:r>
          </a:p>
          <a:p>
            <a:pPr marL="742950" indent="-742950">
              <a:buAutoNum type="arabicPeriod"/>
            </a:pPr>
            <a:r>
              <a:rPr lang="en-US" sz="3600" cap="none" dirty="0"/>
              <a:t>Fisheries Department (limited)</a:t>
            </a:r>
          </a:p>
        </p:txBody>
      </p:sp>
    </p:spTree>
    <p:extLst>
      <p:ext uri="{BB962C8B-B14F-4D97-AF65-F5344CB8AC3E}">
        <p14:creationId xmlns:p14="http://schemas.microsoft.com/office/powerpoint/2010/main" val="134190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57102"/>
            <a:ext cx="8596668" cy="756062"/>
          </a:xfrm>
        </p:spPr>
        <p:txBody>
          <a:bodyPr>
            <a:normAutofit fontScale="90000"/>
          </a:bodyPr>
          <a:lstStyle/>
          <a:p>
            <a:r>
              <a:rPr lang="en-US" sz="4400" dirty="0"/>
              <a:t>ORGANIZATIONAL OUTLOOK</a:t>
            </a:r>
          </a:p>
        </p:txBody>
      </p:sp>
      <p:sp>
        <p:nvSpPr>
          <p:cNvPr id="3" name="Content Placeholder 2"/>
          <p:cNvSpPr>
            <a:spLocks noGrp="1"/>
          </p:cNvSpPr>
          <p:nvPr>
            <p:ph idx="1"/>
          </p:nvPr>
        </p:nvSpPr>
        <p:spPr>
          <a:xfrm>
            <a:off x="0" y="1272103"/>
            <a:ext cx="11008426" cy="5818910"/>
          </a:xfrm>
        </p:spPr>
        <p:txBody>
          <a:bodyPr>
            <a:noAutofit/>
          </a:bodyPr>
          <a:lstStyle/>
          <a:p>
            <a:pPr marL="0" indent="0">
              <a:buNone/>
            </a:pPr>
            <a:r>
              <a:rPr lang="en-US" sz="3600" dirty="0"/>
              <a:t>There is an advanced initiative to merge key government agencies to form a single ‘border protection’ agency.</a:t>
            </a:r>
          </a:p>
          <a:p>
            <a:r>
              <a:rPr lang="en-US" sz="3600" dirty="0"/>
              <a:t>Customs</a:t>
            </a:r>
          </a:p>
          <a:p>
            <a:r>
              <a:rPr lang="en-US" sz="3600" dirty="0"/>
              <a:t>Immigration</a:t>
            </a:r>
          </a:p>
          <a:p>
            <a:r>
              <a:rPr lang="en-US" sz="3600" dirty="0"/>
              <a:t>Marine and Port Police</a:t>
            </a:r>
          </a:p>
          <a:p>
            <a:r>
              <a:rPr lang="en-US" sz="3600" dirty="0"/>
              <a:t>Plant Quarantine</a:t>
            </a:r>
          </a:p>
          <a:p>
            <a:r>
              <a:rPr lang="en-US" sz="3600" dirty="0"/>
              <a:t>Animal Quarantine</a:t>
            </a:r>
          </a:p>
          <a:p>
            <a:r>
              <a:rPr lang="en-US" sz="3600" dirty="0"/>
              <a:t>Port Health</a:t>
            </a:r>
          </a:p>
        </p:txBody>
      </p:sp>
    </p:spTree>
    <p:extLst>
      <p:ext uri="{BB962C8B-B14F-4D97-AF65-F5344CB8AC3E}">
        <p14:creationId xmlns:p14="http://schemas.microsoft.com/office/powerpoint/2010/main" val="178195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139"/>
          </a:xfrm>
        </p:spPr>
        <p:txBody>
          <a:bodyPr/>
          <a:lstStyle/>
          <a:p>
            <a:r>
              <a:rPr lang="en-US" dirty="0"/>
              <a:t>IMPORTATION PROCESS</a:t>
            </a:r>
          </a:p>
        </p:txBody>
      </p:sp>
      <p:sp>
        <p:nvSpPr>
          <p:cNvPr id="3" name="Content Placeholder 2"/>
          <p:cNvSpPr>
            <a:spLocks noGrp="1"/>
          </p:cNvSpPr>
          <p:nvPr>
            <p:ph idx="1"/>
          </p:nvPr>
        </p:nvSpPr>
        <p:spPr/>
        <p:txBody>
          <a:bodyPr>
            <a:normAutofit lnSpcReduction="10000"/>
          </a:bodyPr>
          <a:lstStyle/>
          <a:p>
            <a:pPr marL="0" indent="0">
              <a:buNone/>
            </a:pPr>
            <a:r>
              <a:rPr lang="en-US" dirty="0"/>
              <a:t> </a:t>
            </a:r>
            <a:r>
              <a:rPr lang="en-US" sz="3600" cap="none" dirty="0"/>
              <a:t>An application for an import permit to import any plant or plant related commodity or any live animal or  product of animal origin and seafood products into Saint Lucia has to be completed and submitted by the customer</a:t>
            </a:r>
            <a:r>
              <a:rPr lang="en-US" sz="3200" cap="none" dirty="0"/>
              <a:t>.</a:t>
            </a:r>
          </a:p>
        </p:txBody>
      </p:sp>
    </p:spTree>
    <p:extLst>
      <p:ext uri="{BB962C8B-B14F-4D97-AF65-F5344CB8AC3E}">
        <p14:creationId xmlns:p14="http://schemas.microsoft.com/office/powerpoint/2010/main" val="400649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07947"/>
          </a:xfrm>
        </p:spPr>
        <p:txBody>
          <a:bodyPr>
            <a:normAutofit/>
          </a:bodyPr>
          <a:lstStyle/>
          <a:p>
            <a:r>
              <a:rPr lang="en-US" dirty="0"/>
              <a:t>IMPORTATION continued</a:t>
            </a:r>
          </a:p>
        </p:txBody>
      </p:sp>
      <p:sp>
        <p:nvSpPr>
          <p:cNvPr id="3" name="Content Placeholder 2"/>
          <p:cNvSpPr>
            <a:spLocks noGrp="1"/>
          </p:cNvSpPr>
          <p:nvPr>
            <p:ph idx="1"/>
          </p:nvPr>
        </p:nvSpPr>
        <p:spPr>
          <a:xfrm>
            <a:off x="913775" y="1580322"/>
            <a:ext cx="10363826" cy="6019800"/>
          </a:xfrm>
        </p:spPr>
        <p:txBody>
          <a:bodyPr>
            <a:normAutofit/>
          </a:bodyPr>
          <a:lstStyle/>
          <a:p>
            <a:pPr marL="0" indent="0">
              <a:buNone/>
            </a:pPr>
            <a:endParaRPr lang="en-US" sz="3600" cap="none" dirty="0"/>
          </a:p>
          <a:p>
            <a:pPr marL="0" indent="0">
              <a:buNone/>
            </a:pPr>
            <a:r>
              <a:rPr lang="en-US" sz="3600" cap="none" dirty="0"/>
              <a:t>Application for commodities which are regularly imported and of low risk has a shorter time for approval to be granted. </a:t>
            </a:r>
          </a:p>
          <a:p>
            <a:pPr marL="0" indent="0">
              <a:buNone/>
            </a:pPr>
            <a:r>
              <a:rPr lang="en-US" sz="3600" dirty="0"/>
              <a:t>Commodities of higher</a:t>
            </a:r>
            <a:r>
              <a:rPr lang="en-US" sz="3600" cap="none" dirty="0"/>
              <a:t> risk has longer approval time since pest risk analysis has to be conducted to determine the outcome of the application</a:t>
            </a:r>
            <a:r>
              <a:rPr lang="en-US" dirty="0"/>
              <a:t>.</a:t>
            </a:r>
          </a:p>
        </p:txBody>
      </p:sp>
    </p:spTree>
    <p:extLst>
      <p:ext uri="{BB962C8B-B14F-4D97-AF65-F5344CB8AC3E}">
        <p14:creationId xmlns:p14="http://schemas.microsoft.com/office/powerpoint/2010/main" val="296330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IMPORTATION continued</a:t>
            </a:r>
          </a:p>
        </p:txBody>
      </p:sp>
      <p:sp>
        <p:nvSpPr>
          <p:cNvPr id="3" name="Content Placeholder 2"/>
          <p:cNvSpPr>
            <a:spLocks noGrp="1"/>
          </p:cNvSpPr>
          <p:nvPr>
            <p:ph idx="1"/>
          </p:nvPr>
        </p:nvSpPr>
        <p:spPr/>
        <p:txBody>
          <a:bodyPr>
            <a:noAutofit/>
          </a:bodyPr>
          <a:lstStyle/>
          <a:p>
            <a:r>
              <a:rPr lang="en-US" sz="3600" dirty="0"/>
              <a:t>CABI Compendium is used as a guide to determine import requirement for new product or products that has not been imported for a long time</a:t>
            </a:r>
          </a:p>
          <a:p>
            <a:r>
              <a:rPr lang="en-US" sz="3600" dirty="0"/>
              <a:t>It is also used to verify invasiveness of plant specie import request</a:t>
            </a:r>
          </a:p>
          <a:p>
            <a:r>
              <a:rPr lang="en-US" sz="3600" dirty="0"/>
              <a:t>Distribution of pests of plants on the CABI website is also used to help determine the decision to import</a:t>
            </a:r>
          </a:p>
        </p:txBody>
      </p:sp>
    </p:spTree>
    <p:extLst>
      <p:ext uri="{BB962C8B-B14F-4D97-AF65-F5344CB8AC3E}">
        <p14:creationId xmlns:p14="http://schemas.microsoft.com/office/powerpoint/2010/main" val="299464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Imports</a:t>
            </a:r>
          </a:p>
        </p:txBody>
      </p:sp>
      <p:sp>
        <p:nvSpPr>
          <p:cNvPr id="3" name="Content Placeholder 2"/>
          <p:cNvSpPr>
            <a:spLocks noGrp="1"/>
          </p:cNvSpPr>
          <p:nvPr>
            <p:ph idx="1"/>
          </p:nvPr>
        </p:nvSpPr>
        <p:spPr/>
        <p:txBody>
          <a:bodyPr>
            <a:normAutofit/>
          </a:bodyPr>
          <a:lstStyle/>
          <a:p>
            <a:pPr marL="0" indent="0">
              <a:buNone/>
            </a:pPr>
            <a:r>
              <a:rPr lang="en-US" sz="3600" dirty="0"/>
              <a:t>Pest Risk Analysis exist for pests and diseases of plants, animals, and their products. </a:t>
            </a:r>
          </a:p>
          <a:p>
            <a:pPr marL="0" indent="0">
              <a:buNone/>
            </a:pPr>
            <a:r>
              <a:rPr lang="en-US" sz="3600" dirty="0"/>
              <a:t> </a:t>
            </a:r>
          </a:p>
          <a:p>
            <a:endParaRPr lang="en-US" dirty="0"/>
          </a:p>
          <a:p>
            <a:pPr lvl="0">
              <a:buClr>
                <a:srgbClr val="90C226"/>
              </a:buClr>
            </a:pPr>
            <a:endParaRPr lang="en-US" dirty="0">
              <a:solidFill>
                <a:prstClr val="black">
                  <a:lumMod val="75000"/>
                  <a:lumOff val="25000"/>
                </a:prstClr>
              </a:solidFill>
            </a:endParaRPr>
          </a:p>
        </p:txBody>
      </p:sp>
    </p:spTree>
    <p:extLst>
      <p:ext uri="{BB962C8B-B14F-4D97-AF65-F5344CB8AC3E}">
        <p14:creationId xmlns:p14="http://schemas.microsoft.com/office/powerpoint/2010/main" val="61963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365028"/>
          </a:xfrm>
        </p:spPr>
        <p:txBody>
          <a:bodyPr>
            <a:normAutofit/>
          </a:bodyPr>
          <a:lstStyle/>
          <a:p>
            <a:r>
              <a:rPr lang="en-US" sz="4000" dirty="0"/>
              <a:t>ST. LUCIA PORTS OF ENTRY</a:t>
            </a:r>
          </a:p>
        </p:txBody>
      </p:sp>
      <p:sp>
        <p:nvSpPr>
          <p:cNvPr id="3" name="Content Placeholder 2"/>
          <p:cNvSpPr>
            <a:spLocks noGrp="1"/>
          </p:cNvSpPr>
          <p:nvPr>
            <p:ph idx="1"/>
          </p:nvPr>
        </p:nvSpPr>
        <p:spPr>
          <a:xfrm>
            <a:off x="913774" y="1983545"/>
            <a:ext cx="10363826" cy="4874455"/>
          </a:xfrm>
        </p:spPr>
        <p:txBody>
          <a:bodyPr>
            <a:normAutofit/>
          </a:bodyPr>
          <a:lstStyle/>
          <a:p>
            <a:pPr marL="742950" lvl="0" indent="-742950">
              <a:buFont typeface="+mj-lt"/>
              <a:buAutoNum type="arabicPeriod"/>
            </a:pPr>
            <a:r>
              <a:rPr lang="en-US" sz="3600" cap="none" dirty="0"/>
              <a:t>G. F. L. Charles Airport</a:t>
            </a:r>
          </a:p>
          <a:p>
            <a:pPr marL="742950" lvl="0" indent="-742950">
              <a:buFont typeface="+mj-lt"/>
              <a:buAutoNum type="arabicPeriod"/>
            </a:pPr>
            <a:r>
              <a:rPr lang="en-US" sz="3600" cap="none" dirty="0"/>
              <a:t>Hewanora International Airport</a:t>
            </a:r>
          </a:p>
          <a:p>
            <a:pPr marL="742950" lvl="0" indent="-742950">
              <a:buFont typeface="+mj-lt"/>
              <a:buAutoNum type="arabicPeriod"/>
            </a:pPr>
            <a:r>
              <a:rPr lang="en-US" sz="3600" cap="none" dirty="0"/>
              <a:t>Castries Seaport</a:t>
            </a:r>
          </a:p>
          <a:p>
            <a:pPr marL="742950" lvl="0" indent="-742950">
              <a:buFont typeface="+mj-lt"/>
              <a:buAutoNum type="arabicPeriod"/>
            </a:pPr>
            <a:r>
              <a:rPr lang="en-US" sz="3600" cap="none" dirty="0"/>
              <a:t>Vieux-Fort Seaport</a:t>
            </a:r>
          </a:p>
          <a:p>
            <a:pPr marL="742950" lvl="0" indent="-742950">
              <a:buFont typeface="+mj-lt"/>
              <a:buAutoNum type="arabicPeriod"/>
            </a:pPr>
            <a:r>
              <a:rPr lang="en-US" sz="3600" cap="none" dirty="0"/>
              <a:t>Rodney Bay Marina</a:t>
            </a:r>
          </a:p>
          <a:p>
            <a:pPr marL="742950" lvl="0" indent="-742950">
              <a:buFont typeface="+mj-lt"/>
              <a:buAutoNum type="arabicPeriod"/>
            </a:pPr>
            <a:r>
              <a:rPr lang="en-US" sz="3600" cap="none" dirty="0"/>
              <a:t>Marigot Bay</a:t>
            </a:r>
          </a:p>
          <a:p>
            <a:pPr marL="742950" lvl="0" indent="-742950">
              <a:buFont typeface="+mj-lt"/>
              <a:buAutoNum type="arabicPeriod"/>
            </a:pPr>
            <a:r>
              <a:rPr lang="en-US" sz="3600" cap="none" dirty="0"/>
              <a:t>Soufriere Bay</a:t>
            </a:r>
          </a:p>
        </p:txBody>
      </p:sp>
    </p:spTree>
    <p:extLst>
      <p:ext uri="{BB962C8B-B14F-4D97-AF65-F5344CB8AC3E}">
        <p14:creationId xmlns:p14="http://schemas.microsoft.com/office/powerpoint/2010/main" val="4451551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4047</TotalTime>
  <Words>795</Words>
  <Application>Microsoft Office PowerPoint</Application>
  <PresentationFormat>Widescreen</PresentationFormat>
  <Paragraphs>118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Facet</vt:lpstr>
      <vt:lpstr>Improving Biosecurity in Barbados and the OECS through Enhanced National Capacity to Conduct IAS Risk Assessments </vt:lpstr>
      <vt:lpstr>COUNTRY REPORT</vt:lpstr>
      <vt:lpstr>ORGANISATION OF BIOSECURITY</vt:lpstr>
      <vt:lpstr>ORGANIZATIONAL OUTLOOK</vt:lpstr>
      <vt:lpstr>IMPORTATION PROCESS</vt:lpstr>
      <vt:lpstr>IMPORTATION continued</vt:lpstr>
      <vt:lpstr>IMPORTATION continued</vt:lpstr>
      <vt:lpstr>Imports</vt:lpstr>
      <vt:lpstr>ST. LUCIA PORTS OF ENTRY</vt:lpstr>
      <vt:lpstr>PORTS OF ENTRY  continued</vt:lpstr>
      <vt:lpstr>Animal regulated diseases of </vt:lpstr>
      <vt:lpstr>Plant regulated pest</vt:lpstr>
      <vt:lpstr>EXPORTATION</vt:lpstr>
      <vt:lpstr>EXPORTATION continued</vt:lpstr>
      <vt:lpstr>INSPECTION</vt:lpstr>
      <vt:lpstr>INSPECTION continued</vt:lpstr>
      <vt:lpstr>INSPECTION continued</vt:lpstr>
      <vt:lpstr>SURVEILLANCE AND MONITORING</vt:lpstr>
      <vt:lpstr>SURVEILLANCE Continued</vt:lpstr>
      <vt:lpstr>PUBLIC AWARENESS</vt:lpstr>
      <vt:lpstr>INVASIVE SPECIES</vt:lpstr>
      <vt:lpstr>Invasive species continue</vt:lpstr>
      <vt:lpstr> Two invasive plants on Gros Piton</vt:lpstr>
      <vt:lpstr>Invasive species continue</vt:lpstr>
      <vt:lpstr>THANK YOU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LUCIA COUNTRY REPORT</dc:title>
  <dc:creator>COLUMBUS PHILIPPE</dc:creator>
  <cp:lastModifiedBy>COLUMBUS PHILIPPE</cp:lastModifiedBy>
  <cp:revision>91</cp:revision>
  <dcterms:created xsi:type="dcterms:W3CDTF">2022-06-05T01:33:26Z</dcterms:created>
  <dcterms:modified xsi:type="dcterms:W3CDTF">2022-07-06T20:35:58Z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2022-07-06T20:35:57Z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b2a6e53f-6b35-47bb-9c23-ee09191245cb</vt:lpwstr>
  </property>
  <property fmtid="{D5CDD505-2E9C-101B-9397-08002B2CF9AE}" pid="8" name="MSIP_Label_2e892a75-59a0-4e0e-9b97-f68af558ca2b_ContentBits">
    <vt:lpwstr>0</vt:lpwstr>
  </property>
</Properties>
</file>