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9" r:id="rId3"/>
    <p:sldId id="258" r:id="rId4"/>
    <p:sldId id="257" r:id="rId5"/>
    <p:sldId id="260" r:id="rId6"/>
    <p:sldId id="261" r:id="rId7"/>
    <p:sldId id="279" r:id="rId8"/>
    <p:sldId id="280" r:id="rId9"/>
    <p:sldId id="262" r:id="rId10"/>
    <p:sldId id="266" r:id="rId11"/>
    <p:sldId id="1323" r:id="rId12"/>
    <p:sldId id="1328" r:id="rId13"/>
    <p:sldId id="1329" r:id="rId14"/>
    <p:sldId id="1330" r:id="rId15"/>
    <p:sldId id="268" r:id="rId16"/>
    <p:sldId id="269" r:id="rId17"/>
    <p:sldId id="1324" r:id="rId18"/>
    <p:sldId id="274" r:id="rId19"/>
    <p:sldId id="277" r:id="rId20"/>
    <p:sldId id="1327" r:id="rId21"/>
    <p:sldId id="278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ucida Sans" panose="020B0602030504020204" pitchFamily="34" charset="77"/>
      <p:regular r:id="rId28"/>
      <p:bold r:id="rId29"/>
      <p:italic r:id="rId30"/>
      <p:boldItalic r:id="rId31"/>
    </p:embeddedFont>
    <p:embeddedFont>
      <p:font typeface="Sura" pitchFamily="2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B726B2-2F80-4785-A5F3-3484F4AF7D4A}">
  <a:tblStyle styleId="{50B726B2-2F80-4785-A5F3-3484F4AF7D4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7"/>
  </p:normalViewPr>
  <p:slideViewPr>
    <p:cSldViewPr snapToGrid="0">
      <p:cViewPr varScale="1">
        <p:scale>
          <a:sx n="118" d="100"/>
          <a:sy n="118" d="100"/>
        </p:scale>
        <p:origin x="5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Sheet1!$A$1:$A$13</c:f>
              <c:strCache>
                <c:ptCount val="13"/>
                <c:pt idx="0">
                  <c:v>Antigua &amp; Barbuda </c:v>
                </c:pt>
                <c:pt idx="1">
                  <c:v>Bahamas </c:v>
                </c:pt>
                <c:pt idx="2">
                  <c:v>Cuba</c:v>
                </c:pt>
                <c:pt idx="3">
                  <c:v>Dominica</c:v>
                </c:pt>
                <c:pt idx="4">
                  <c:v>Dominican Republic </c:v>
                </c:pt>
                <c:pt idx="5">
                  <c:v>Grenada </c:v>
                </c:pt>
                <c:pt idx="6">
                  <c:v>Guyana</c:v>
                </c:pt>
                <c:pt idx="7">
                  <c:v>Haiti</c:v>
                </c:pt>
                <c:pt idx="8">
                  <c:v>Jamaica </c:v>
                </c:pt>
                <c:pt idx="9">
                  <c:v>St. Kitts &amp; Nevis </c:v>
                </c:pt>
                <c:pt idx="10">
                  <c:v>St. Lucia </c:v>
                </c:pt>
                <c:pt idx="11">
                  <c:v>St. Vincent &amp; the Grenadines </c:v>
                </c:pt>
                <c:pt idx="12">
                  <c:v>FHB Endowment</c:v>
                </c:pt>
              </c:strCache>
            </c:strRef>
          </c:cat>
          <c:val>
            <c:numRef>
              <c:f>Sheet1!$B$1:$B$13</c:f>
              <c:numCache>
                <c:formatCode>_(* #,##0.00_);_(* \(#,##0.00\);_(* "-"??_);_(@_)</c:formatCode>
                <c:ptCount val="13"/>
                <c:pt idx="0">
                  <c:v>5966890.4500000002</c:v>
                </c:pt>
                <c:pt idx="1">
                  <c:v>6032369.9900000002</c:v>
                </c:pt>
                <c:pt idx="2">
                  <c:v>10275785</c:v>
                </c:pt>
                <c:pt idx="3">
                  <c:v>2904749.98</c:v>
                </c:pt>
                <c:pt idx="4">
                  <c:v>12277015.779999999</c:v>
                </c:pt>
                <c:pt idx="5">
                  <c:v>6031168.9000000004</c:v>
                </c:pt>
                <c:pt idx="6">
                  <c:v>6422365.6200000001</c:v>
                </c:pt>
                <c:pt idx="7">
                  <c:v>11687889.289999999</c:v>
                </c:pt>
                <c:pt idx="8">
                  <c:v>7594964.9400000004</c:v>
                </c:pt>
                <c:pt idx="9">
                  <c:v>5854405.7800000003</c:v>
                </c:pt>
                <c:pt idx="10">
                  <c:v>5340374.05</c:v>
                </c:pt>
                <c:pt idx="11">
                  <c:v>5765437.4500000002</c:v>
                </c:pt>
                <c:pt idx="12">
                  <c:v>11106809.1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7-864C-AAF2-C832D227B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71767519"/>
        <c:axId val="971501359"/>
      </c:barChart>
      <c:catAx>
        <c:axId val="97176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501359"/>
        <c:crosses val="autoZero"/>
        <c:auto val="1"/>
        <c:lblAlgn val="ctr"/>
        <c:lblOffset val="100"/>
        <c:noMultiLvlLbl val="0"/>
      </c:catAx>
      <c:valAx>
        <c:axId val="971501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767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2a92d78d7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2a92d78d7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2a92d78d7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2a92d78d7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23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2a92d78d7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2a92d78d7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061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2a92d78d7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2a92d78d7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669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2a92d78d7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2a92d78d7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2a92d78d7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2a92d78d7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2a92d78d7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2a92d78d7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975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2a92d78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2a92d78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2a92d78d7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2a92d78d7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2a92d78d7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2a92d78d7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6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2a92d78d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2a92d78d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2a92d78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22a92d78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2a92d78d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2a92d78d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2a92d78d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2a92d78d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2a92d78d7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2a92d78d7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2a92d78d7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2a92d78d7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2a92d78d7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2a92d78d7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93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2a92d78d7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2a92d78d7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026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2a92d78d7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2a92d78d7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wo Content">
  <p:cSld name="Blue 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57200" y="1820696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1pPr>
            <a:lvl2pPr marL="914400" marR="0" lvl="1" indent="-3810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3pPr>
            <a:lvl4pPr marL="1828800" marR="0" lvl="3" indent="-3429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4pPr>
            <a:lvl5pPr marL="2286000" marR="0" lvl="4" indent="-3429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5pPr>
            <a:lvl6pPr marL="2743200" marR="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648200" y="1820696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1pPr>
            <a:lvl2pPr marL="914400" marR="0" lvl="1" indent="-3810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3pPr>
            <a:lvl4pPr marL="1828800" marR="0" lvl="3" indent="-3429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4pPr>
            <a:lvl5pPr marL="2286000" marR="0" lvl="4" indent="-3429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Sura"/>
                <a:ea typeface="Sura"/>
                <a:cs typeface="Sura"/>
                <a:sym typeface="Sura"/>
              </a:defRPr>
            </a:lvl5pPr>
            <a:lvl6pPr marL="2743200" marR="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922858"/>
            <a:ext cx="82296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C306B"/>
              </a:buClr>
              <a:buSzPts val="4000"/>
              <a:buFont typeface="Sura"/>
              <a:buNone/>
              <a:defRPr sz="4000" b="0" i="0" u="none" strike="noStrike" cap="none">
                <a:solidFill>
                  <a:srgbClr val="1C306B"/>
                </a:solidFill>
                <a:latin typeface="Sura"/>
                <a:ea typeface="Sura"/>
                <a:cs typeface="Sura"/>
                <a:sym typeface="S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2859"/>
            <a:ext cx="8229600" cy="616463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1C306B"/>
                </a:solidFill>
                <a:latin typeface="GT Pressura"/>
                <a:cs typeface="GT Pressur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444"/>
            <a:ext cx="8229600" cy="255983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595959"/>
                </a:solidFill>
                <a:latin typeface="GT Pressura"/>
                <a:cs typeface="GT Pressura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T Pressura"/>
                <a:cs typeface="GT Pressura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T Pressura"/>
                <a:cs typeface="GT Pressura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T Pressura"/>
                <a:cs typeface="GT Pressura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T Pressura"/>
                <a:cs typeface="GT Pressu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Background_PPT_CBF_HeaderYell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764900" y="445025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ucida Sans"/>
              <a:buNone/>
              <a:defRPr sz="2400"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65000" y="1152475"/>
            <a:ext cx="706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Lucida Sans"/>
              <a:buChar char="●"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○"/>
              <a:defRPr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■"/>
              <a:defRPr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●"/>
              <a:defRPr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○"/>
              <a:defRPr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■"/>
              <a:defRPr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●"/>
              <a:defRPr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○"/>
              <a:defRPr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ucida Sans"/>
              <a:buChar char="■"/>
              <a:defRPr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2pPr>
            <a:lvl3pPr lvl="2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3pPr>
            <a:lvl4pPr lvl="3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4pPr>
            <a:lvl5pPr lvl="4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5pPr>
            <a:lvl6pPr lvl="5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6pPr>
            <a:lvl7pPr lvl="6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7pPr>
            <a:lvl8pPr lvl="7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8pPr>
            <a:lvl9pPr lvl="8"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758400" y="445025"/>
            <a:ext cx="707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758400" y="1152475"/>
            <a:ext cx="32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485950" y="1152475"/>
            <a:ext cx="32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Sura"/>
              <a:buNone/>
              <a:defRPr sz="2400">
                <a:latin typeface="Sura"/>
                <a:ea typeface="Sura"/>
                <a:cs typeface="Sura"/>
                <a:sym typeface="S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●"/>
              <a:defRPr sz="1200"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○"/>
              <a:defRPr sz="1200"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■"/>
              <a:defRPr sz="1200"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●"/>
              <a:defRPr sz="1200"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○"/>
              <a:defRPr sz="1200"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■"/>
              <a:defRPr sz="1200"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●"/>
              <a:defRPr sz="1200"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○"/>
              <a:defRPr sz="1200"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Lucida Sans"/>
              <a:buChar char="■"/>
              <a:defRPr sz="1200"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ra"/>
              <a:buNone/>
              <a:defRPr sz="2800" b="1">
                <a:solidFill>
                  <a:schemeClr val="dk1"/>
                </a:solidFill>
                <a:latin typeface="Sura"/>
                <a:ea typeface="Sura"/>
                <a:cs typeface="Sura"/>
                <a:sym typeface="S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ucida Sans"/>
              <a:buChar char="●"/>
              <a:defRPr sz="16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○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■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●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○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■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●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○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Char char="■"/>
              <a:defRPr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</a:defRPr>
            </a:lvl1pPr>
            <a:lvl2pPr lvl="1" algn="r">
              <a:buNone/>
              <a:defRPr sz="1000">
                <a:solidFill>
                  <a:schemeClr val="dk1"/>
                </a:solidFill>
              </a:defRPr>
            </a:lvl2pPr>
            <a:lvl3pPr lvl="2" algn="r">
              <a:buNone/>
              <a:defRPr sz="1000">
                <a:solidFill>
                  <a:schemeClr val="dk1"/>
                </a:solidFill>
              </a:defRPr>
            </a:lvl3pPr>
            <a:lvl4pPr lvl="3" algn="r">
              <a:buNone/>
              <a:defRPr sz="1000">
                <a:solidFill>
                  <a:schemeClr val="dk1"/>
                </a:solidFill>
              </a:defRPr>
            </a:lvl4pPr>
            <a:lvl5pPr lvl="4" algn="r">
              <a:buNone/>
              <a:defRPr sz="1000">
                <a:solidFill>
                  <a:schemeClr val="dk1"/>
                </a:solidFill>
              </a:defRPr>
            </a:lvl5pPr>
            <a:lvl6pPr lvl="5" algn="r">
              <a:buNone/>
              <a:defRPr sz="1000">
                <a:solidFill>
                  <a:schemeClr val="dk1"/>
                </a:solidFill>
              </a:defRPr>
            </a:lvl6pPr>
            <a:lvl7pPr lvl="6" algn="r">
              <a:buNone/>
              <a:defRPr sz="1000">
                <a:solidFill>
                  <a:schemeClr val="dk1"/>
                </a:solidFill>
              </a:defRPr>
            </a:lvl7pPr>
            <a:lvl8pPr lvl="7" algn="r">
              <a:buNone/>
              <a:defRPr sz="1000">
                <a:solidFill>
                  <a:schemeClr val="dk1"/>
                </a:solidFill>
              </a:defRPr>
            </a:lvl8pPr>
            <a:lvl9pPr lvl="8" algn="r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4426228" y="3618672"/>
            <a:ext cx="4465981" cy="1282800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A</a:t>
            </a:r>
            <a:r>
              <a:rPr lang="en-JM" sz="3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b</a:t>
            </a:r>
            <a:r>
              <a:rPr lang="en" sz="3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out the CBF</a:t>
            </a:r>
            <a:br>
              <a:rPr lang="en" sz="3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" sz="3000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" sz="2400" b="0" i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Karen McDonald Gayle</a:t>
            </a:r>
            <a:br>
              <a:rPr lang="en" sz="2400" b="0" i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" sz="2400" b="0" i="1" dirty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CEO</a:t>
            </a:r>
            <a:endParaRPr sz="3000" b="0" i="1" dirty="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9" name="Google Shape;59;p14" descr="Background_PPT_CBF_LandingP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76250"/>
            <a:ext cx="9144000" cy="165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1765000" y="1033272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dirty="0">
                <a:solidFill>
                  <a:srgbClr val="4BACC6"/>
                </a:solidFill>
              </a:rPr>
              <a:t>CBF Endowment Fund</a:t>
            </a:r>
            <a:endParaRPr sz="3000" dirty="0">
              <a:solidFill>
                <a:srgbClr val="4BACC6"/>
              </a:solidFill>
            </a:endParaRPr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1765000" y="1724025"/>
            <a:ext cx="6456900" cy="28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Investment and management of funding for conservation and effective management  of biodiversity and natural resources </a:t>
            </a:r>
            <a:r>
              <a:rPr lang="en-CA" sz="1400" dirty="0"/>
              <a:t>in the Caribbean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dirty="0"/>
              <a:t>Currently at </a:t>
            </a:r>
            <a:r>
              <a:rPr lang="en-CA" sz="1400" dirty="0"/>
              <a:t>12 Country Sub Accounts.  Access through 5-year Partnership Agreement with CBF-eligible National Conservation Trust Funds, </a:t>
            </a:r>
            <a:r>
              <a:rPr lang="en" sz="1400" dirty="0"/>
              <a:t>who in turn lead grant-making programs in communities and at the national level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dirty="0"/>
              <a:t>Key principles</a:t>
            </a:r>
            <a:endParaRPr sz="1400" b="1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/>
              <a:t>Partners create new finance mechanisms that provide a minimum 1:1 match to the CBF Endowment payments</a:t>
            </a:r>
            <a:endParaRPr sz="1400" dirty="0"/>
          </a:p>
        </p:txBody>
      </p:sp>
      <p:pic>
        <p:nvPicPr>
          <p:cNvPr id="137" name="Google Shape;137;p24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7621F-B3D5-2E8E-76B8-A789C9D3FD4B}"/>
              </a:ext>
            </a:extLst>
          </p:cNvPr>
          <p:cNvSpPr txBox="1"/>
          <p:nvPr/>
        </p:nvSpPr>
        <p:spPr>
          <a:xfrm rot="16200000">
            <a:off x="-1135584" y="2449009"/>
            <a:ext cx="3982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CONSERVATION FINANCE PROGRAM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1770BD4D-986E-2E4E-AB6C-AB5E0BB61ED6}"/>
              </a:ext>
            </a:extLst>
          </p:cNvPr>
          <p:cNvSpPr txBox="1">
            <a:spLocks/>
          </p:cNvSpPr>
          <p:nvPr/>
        </p:nvSpPr>
        <p:spPr>
          <a:xfrm>
            <a:off x="1625462" y="606537"/>
            <a:ext cx="65475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292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rgbClr val="4BACC6"/>
                </a:solidFill>
                <a:latin typeface="GT Pressura"/>
                <a:sym typeface="Sura"/>
              </a:rPr>
              <a:t>CBF Endowment Resources (Jan 2022)</a:t>
            </a:r>
            <a:br>
              <a:rPr lang="en-US" sz="3000" dirty="0">
                <a:solidFill>
                  <a:srgbClr val="4BACC6"/>
                </a:solidFill>
                <a:latin typeface="GT Pressura"/>
                <a:sym typeface="Sura"/>
              </a:rPr>
            </a:br>
            <a:endParaRPr lang="en-US" sz="1050" b="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E91AA3F-818F-896D-F821-FD5B7236A3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054037"/>
              </p:ext>
            </p:extLst>
          </p:nvPr>
        </p:nvGraphicFramePr>
        <p:xfrm>
          <a:off x="1625462" y="1417983"/>
          <a:ext cx="6419574" cy="372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275509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42652-BAAE-643A-124C-447F106F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4" y="399745"/>
            <a:ext cx="6778624" cy="4750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833B0-9BFC-8B09-EB95-7D3ABC2C3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795" y="2495826"/>
            <a:ext cx="392360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8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DE332303-A8C6-6A77-FEFC-C3F26F6417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816904"/>
              </p:ext>
            </p:extLst>
          </p:nvPr>
        </p:nvGraphicFramePr>
        <p:xfrm>
          <a:off x="69271" y="748145"/>
          <a:ext cx="9005458" cy="4395353"/>
        </p:xfrm>
        <a:graphic>
          <a:graphicData uri="http://schemas.openxmlformats.org/drawingml/2006/table">
            <a:tbl>
              <a:tblPr/>
              <a:tblGrid>
                <a:gridCol w="839029">
                  <a:extLst>
                    <a:ext uri="{9D8B030D-6E8A-4147-A177-3AD203B41FA5}">
                      <a16:colId xmlns:a16="http://schemas.microsoft.com/office/drawing/2014/main" val="85526573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3688714306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3931441096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544214650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2039320102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3498250475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4145538696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3699768540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795053722"/>
                    </a:ext>
                  </a:extLst>
                </a:gridCol>
                <a:gridCol w="907381">
                  <a:extLst>
                    <a:ext uri="{9D8B030D-6E8A-4147-A177-3AD203B41FA5}">
                      <a16:colId xmlns:a16="http://schemas.microsoft.com/office/drawing/2014/main" val="1955424711"/>
                    </a:ext>
                  </a:extLst>
                </a:gridCol>
              </a:tblGrid>
              <a:tr h="11323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1" dirty="0">
                          <a:solidFill>
                            <a:srgbClr val="000000"/>
                          </a:solidFill>
                          <a:effectLst/>
                        </a:rPr>
                        <a:t> NCTFs Status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Legally Established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Functional Board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Pre-Financing Agreement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By-laws 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OM (Board Approved)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Staff Hiring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CBF Eligibility Request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Partnership Agreement Negotiations 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200" b="0" dirty="0">
                          <a:solidFill>
                            <a:srgbClr val="000000"/>
                          </a:solidFill>
                          <a:effectLst/>
                        </a:rPr>
                        <a:t>First CBF Payment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749659"/>
                  </a:ext>
                </a:extLst>
              </a:tr>
              <a:tr h="4441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MEPA Trust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96493"/>
                  </a:ext>
                </a:extLst>
              </a:tr>
              <a:tr h="34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BPAF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2600"/>
                  </a:ext>
                </a:extLst>
              </a:tr>
              <a:tr h="6661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 err="1">
                          <a:solidFill>
                            <a:srgbClr val="000000"/>
                          </a:solidFill>
                          <a:effectLst/>
                        </a:rPr>
                        <a:t>Fondo</a:t>
                      </a:r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 MARENA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Not </a:t>
                      </a:r>
                      <a:b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applicable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668078"/>
                  </a:ext>
                </a:extLst>
              </a:tr>
              <a:tr h="34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GSDTF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1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77707"/>
                  </a:ext>
                </a:extLst>
              </a:tr>
              <a:tr h="34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NCTFJ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4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832824"/>
                  </a:ext>
                </a:extLst>
              </a:tr>
              <a:tr h="34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SCNCF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06522"/>
                  </a:ext>
                </a:extLst>
              </a:tr>
              <a:tr h="440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SLUNCF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215442"/>
                  </a:ext>
                </a:extLst>
              </a:tr>
              <a:tr h="34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400" b="0" dirty="0">
                          <a:solidFill>
                            <a:srgbClr val="000000"/>
                          </a:solidFill>
                          <a:effectLst/>
                        </a:rPr>
                        <a:t>SVGCF</a:t>
                      </a: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400" b="0" dirty="0">
                        <a:effectLst/>
                      </a:endParaRPr>
                    </a:p>
                  </a:txBody>
                  <a:tcPr marL="23331" marR="23331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2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8094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02669E9-B81D-37BF-DAF5-FD9DD5B34922}"/>
              </a:ext>
            </a:extLst>
          </p:cNvPr>
          <p:cNvSpPr txBox="1">
            <a:spLocks/>
          </p:cNvSpPr>
          <p:nvPr/>
        </p:nvSpPr>
        <p:spPr>
          <a:xfrm>
            <a:off x="170736" y="0"/>
            <a:ext cx="65475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292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rgbClr val="4BACC6"/>
                </a:solidFill>
                <a:latin typeface="GT Pressura"/>
                <a:sym typeface="Sura"/>
              </a:rPr>
              <a:t>Where we started - 2015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8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806D0FF-1560-98F2-D5F2-B1D29B749077}"/>
              </a:ext>
            </a:extLst>
          </p:cNvPr>
          <p:cNvSpPr txBox="1">
            <a:spLocks/>
          </p:cNvSpPr>
          <p:nvPr/>
        </p:nvSpPr>
        <p:spPr>
          <a:xfrm>
            <a:off x="115318" y="-96982"/>
            <a:ext cx="65475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292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rgbClr val="4BACC6"/>
                </a:solidFill>
                <a:latin typeface="GT Pressura"/>
                <a:sym typeface="Sura"/>
              </a:rPr>
              <a:t>Where we are today</a:t>
            </a:r>
            <a:endParaRPr 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61923559-A335-28C3-72DB-BDC35BD33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01217"/>
              </p:ext>
            </p:extLst>
          </p:nvPr>
        </p:nvGraphicFramePr>
        <p:xfrm>
          <a:off x="115318" y="730942"/>
          <a:ext cx="8896225" cy="4340996"/>
        </p:xfrm>
        <a:graphic>
          <a:graphicData uri="http://schemas.openxmlformats.org/drawingml/2006/table">
            <a:tbl>
              <a:tblPr/>
              <a:tblGrid>
                <a:gridCol w="760147">
                  <a:extLst>
                    <a:ext uri="{9D8B030D-6E8A-4147-A177-3AD203B41FA5}">
                      <a16:colId xmlns:a16="http://schemas.microsoft.com/office/drawing/2014/main" val="85526573"/>
                    </a:ext>
                  </a:extLst>
                </a:gridCol>
                <a:gridCol w="628298">
                  <a:extLst>
                    <a:ext uri="{9D8B030D-6E8A-4147-A177-3AD203B41FA5}">
                      <a16:colId xmlns:a16="http://schemas.microsoft.com/office/drawing/2014/main" val="1223194478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3688714306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3931441096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544214650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2039320102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3498250475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4145538696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3699768540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795053722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1955424711"/>
                    </a:ext>
                  </a:extLst>
                </a:gridCol>
                <a:gridCol w="750778">
                  <a:extLst>
                    <a:ext uri="{9D8B030D-6E8A-4147-A177-3AD203B41FA5}">
                      <a16:colId xmlns:a16="http://schemas.microsoft.com/office/drawing/2014/main" val="807351748"/>
                    </a:ext>
                  </a:extLst>
                </a:gridCol>
              </a:tblGrid>
              <a:tr h="654901">
                <a:tc>
                  <a:txBody>
                    <a:bodyPr/>
                    <a:lstStyle/>
                    <a:p>
                      <a:pPr algn="ctr"/>
                      <a:r>
                        <a:rPr lang="en-US" sz="105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1" dirty="0">
                          <a:solidFill>
                            <a:srgbClr val="000000"/>
                          </a:solidFill>
                          <a:effectLst/>
                        </a:rPr>
                        <a:t>Funds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Legally Established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Functional Board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Pre-Financing Agreement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By-laws 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OM (Board Approved)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Staff Hiring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CBF Eligibility Request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Partnership Agreement Negotiation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First CBF Payment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CBF-funded grants awarded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749659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A&amp;B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MEPA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96493"/>
                  </a:ext>
                </a:extLst>
              </a:tr>
              <a:tr h="327451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BPAF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effectLst/>
                        </a:rPr>
                        <a:t>Not </a:t>
                      </a:r>
                    </a:p>
                    <a:p>
                      <a:pPr algn="ctr" rtl="0" fontAlgn="ctr"/>
                      <a:r>
                        <a:rPr lang="en-JM" sz="105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applicable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2600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Cuba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effectLst/>
                        </a:rPr>
                        <a:t>TBD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093310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Dominica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effectLst/>
                        </a:rPr>
                        <a:t>TBD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72207"/>
                  </a:ext>
                </a:extLst>
              </a:tr>
              <a:tr h="343044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 Rep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MARENA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Not </a:t>
                      </a:r>
                      <a:b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JM" sz="1050" b="0" dirty="0">
                          <a:solidFill>
                            <a:srgbClr val="000000"/>
                          </a:solidFill>
                          <a:effectLst/>
                        </a:rPr>
                        <a:t>applicable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668078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Grenada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GSDTF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77707"/>
                  </a:ext>
                </a:extLst>
              </a:tr>
              <a:tr h="343044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Guyana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GPAT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effectLst/>
                        </a:rPr>
                        <a:t>Not Applicable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6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B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82283"/>
                  </a:ext>
                </a:extLst>
              </a:tr>
              <a:tr h="343044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Haiti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FHB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effectLst/>
                        </a:rPr>
                        <a:t>Not Applicable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6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15062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Jamaica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NCTFJ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JM" sz="16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832824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Kitts/Nevis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SCNCF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06522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Lucia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SLUNCF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215442"/>
                  </a:ext>
                </a:extLst>
              </a:tr>
              <a:tr h="291189"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Vin/</a:t>
                      </a:r>
                      <a:r>
                        <a:rPr lang="en-US" sz="1100" b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Gren</a:t>
                      </a: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JM" sz="1100" b="0" dirty="0">
                          <a:solidFill>
                            <a:srgbClr val="000000"/>
                          </a:solidFill>
                          <a:effectLst/>
                        </a:rPr>
                        <a:t>SVGCF</a:t>
                      </a: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JM" sz="1600" b="0" dirty="0">
                        <a:effectLst/>
                      </a:endParaRPr>
                    </a:p>
                  </a:txBody>
                  <a:tcPr marL="17498" marR="17498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A7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80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97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D8F86-5DFB-9D7A-E1A4-53F08774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305" y="2181602"/>
            <a:ext cx="4215982" cy="2571749"/>
          </a:xfrm>
          <a:prstGeom prst="rect">
            <a:avLst/>
          </a:prstGeom>
        </p:spPr>
      </p:pic>
      <p:pic>
        <p:nvPicPr>
          <p:cNvPr id="6146" name="Picture 2" descr="Protected Areas Trust (Guyana)">
            <a:extLst>
              <a:ext uri="{FF2B5EF4-FFF2-40B4-BE49-F238E27FC236}">
                <a16:creationId xmlns:a16="http://schemas.microsoft.com/office/drawing/2014/main" id="{BCD1C3B8-79BF-92AA-6F2E-C34060AC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63" y="2536909"/>
            <a:ext cx="1870256" cy="186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1372E5-3F2E-83E2-FF60-B581533778B1}"/>
              </a:ext>
            </a:extLst>
          </p:cNvPr>
          <p:cNvSpPr txBox="1"/>
          <p:nvPr/>
        </p:nvSpPr>
        <p:spPr>
          <a:xfrm>
            <a:off x="3910305" y="1059581"/>
            <a:ext cx="553835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dk1"/>
              </a:buClr>
              <a:buSzPts val="2400"/>
              <a:buFont typeface="Lucida Sans"/>
              <a:buNone/>
              <a:defRPr sz="3000" b="1">
                <a:solidFill>
                  <a:srgbClr val="4BACC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>
              <a:buClr>
                <a:schemeClr val="dk1"/>
              </a:buClr>
              <a:buSzPts val="2800"/>
              <a:buFont typeface="Lucida Sans"/>
              <a:buNone/>
              <a:defRPr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r>
              <a:rPr lang="en-US" dirty="0"/>
              <a:t>CBF-GPAT Partnership Agreement - May 2022!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 descr="Background_PPT_CBF_HeaderTe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5511975" y="3832075"/>
            <a:ext cx="330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Projects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 descr="Background_PPT_CBF_HeaderTe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50" y="2313875"/>
            <a:ext cx="5157650" cy="5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ABB7F-F5E2-290C-92AB-EE04C2D8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277" y="477078"/>
            <a:ext cx="6789587" cy="46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37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 descr="Background_PPT_CBF_HeaderBlu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62" y="0"/>
            <a:ext cx="9147925" cy="9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4538203" y="3711759"/>
            <a:ext cx="46057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CA" dirty="0">
                <a:solidFill>
                  <a:schemeClr val="lt1"/>
                </a:solidFill>
              </a:rPr>
              <a:t>Looking forward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1764900" y="445025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ACC6"/>
                </a:solidFill>
              </a:rPr>
              <a:t>Continued Growth and Evolution</a:t>
            </a:r>
            <a:endParaRPr>
              <a:solidFill>
                <a:srgbClr val="4BACC6"/>
              </a:solidFill>
            </a:endParaRPr>
          </a:p>
        </p:txBody>
      </p:sp>
      <p:sp>
        <p:nvSpPr>
          <p:cNvPr id="274" name="Google Shape;274;p35"/>
          <p:cNvSpPr txBox="1">
            <a:spLocks noGrp="1"/>
          </p:cNvSpPr>
          <p:nvPr>
            <p:ph type="body" idx="1"/>
          </p:nvPr>
        </p:nvSpPr>
        <p:spPr>
          <a:xfrm>
            <a:off x="1764900" y="2419350"/>
            <a:ext cx="7067400" cy="17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Strategic Planning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Disaster Recovery ”window(s)” for Conservation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Results Management and Learning Systems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Caribbean Private Sector Investment in Finance Mechanisms</a:t>
            </a:r>
            <a:endParaRPr dirty="0"/>
          </a:p>
        </p:txBody>
      </p:sp>
      <p:pic>
        <p:nvPicPr>
          <p:cNvPr id="275" name="Google Shape;275;p35" descr="Background_PPT_CBF_Header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4075" y="2313513"/>
            <a:ext cx="5164625" cy="51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35"/>
          <p:cNvGrpSpPr/>
          <p:nvPr/>
        </p:nvGrpSpPr>
        <p:grpSpPr>
          <a:xfrm>
            <a:off x="1819276" y="1289525"/>
            <a:ext cx="7012952" cy="796471"/>
            <a:chOff x="0" y="0"/>
            <a:chExt cx="8182186" cy="1238679"/>
          </a:xfrm>
        </p:grpSpPr>
        <p:sp>
          <p:nvSpPr>
            <p:cNvPr id="277" name="Google Shape;277;p35"/>
            <p:cNvSpPr/>
            <p:nvPr/>
          </p:nvSpPr>
          <p:spPr>
            <a:xfrm rot="-5400000">
              <a:off x="679261" y="-679261"/>
              <a:ext cx="1238679" cy="2597202"/>
            </a:xfrm>
            <a:prstGeom prst="flowChartManualOperation">
              <a:avLst/>
            </a:prstGeom>
            <a:gradFill>
              <a:gsLst>
                <a:gs pos="0">
                  <a:srgbClr val="91B540"/>
                </a:gs>
                <a:gs pos="100000">
                  <a:srgbClr val="D5F8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78" name="Google Shape;278;p35"/>
            <p:cNvSpPr txBox="1"/>
            <p:nvPr/>
          </p:nvSpPr>
          <p:spPr>
            <a:xfrm>
              <a:off x="0" y="247736"/>
              <a:ext cx="2597100" cy="7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100" tIns="0" rIns="166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Calibri"/>
                <a:buNone/>
              </a:pPr>
              <a:r>
                <a:rPr lang="en" sz="1600" b="1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Partners</a:t>
              </a: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79" name="Google Shape;279;p35"/>
            <p:cNvSpPr/>
            <p:nvPr/>
          </p:nvSpPr>
          <p:spPr>
            <a:xfrm rot="-5400000">
              <a:off x="3472253" y="-679261"/>
              <a:ext cx="1238679" cy="2597202"/>
            </a:xfrm>
            <a:prstGeom prst="flowChartManualOperation">
              <a:avLst/>
            </a:prstGeom>
            <a:gradFill>
              <a:gsLst>
                <a:gs pos="0">
                  <a:srgbClr val="A7C86B"/>
                </a:gs>
                <a:gs pos="100000">
                  <a:srgbClr val="DBFFAB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2792992" y="247736"/>
              <a:ext cx="2597100" cy="7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100" tIns="0" rIns="166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Calibri"/>
                <a:buNone/>
              </a:pPr>
              <a:r>
                <a:rPr lang="en" sz="1600" b="1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Conservation Themes</a:t>
              </a: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1" name="Google Shape;281;p35"/>
            <p:cNvSpPr/>
            <p:nvPr/>
          </p:nvSpPr>
          <p:spPr>
            <a:xfrm rot="-5400000">
              <a:off x="6264245" y="-679261"/>
              <a:ext cx="1238679" cy="2597202"/>
            </a:xfrm>
            <a:prstGeom prst="flowChartManualOperation">
              <a:avLst/>
            </a:prstGeom>
            <a:gradFill>
              <a:gsLst>
                <a:gs pos="0">
                  <a:srgbClr val="C0D899"/>
                </a:gs>
                <a:gs pos="100000">
                  <a:srgbClr val="E8FFBE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2" name="Google Shape;282;p35"/>
            <p:cNvSpPr txBox="1"/>
            <p:nvPr/>
          </p:nvSpPr>
          <p:spPr>
            <a:xfrm>
              <a:off x="5584984" y="247736"/>
              <a:ext cx="2597100" cy="7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100" tIns="0" rIns="166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Calibri"/>
                <a:buNone/>
              </a:pPr>
              <a:r>
                <a:rPr lang="en" sz="1600" b="1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Geographies</a:t>
              </a:r>
              <a:endParaRPr sz="1600" b="1"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765000" y="579775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BACC6"/>
                </a:solidFill>
              </a:rPr>
              <a:t>History</a:t>
            </a:r>
            <a:endParaRPr sz="3000">
              <a:solidFill>
                <a:srgbClr val="4BACC6"/>
              </a:solidFill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1765000" y="1152475"/>
            <a:ext cx="706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Established in 2012, the Caribbean Biodiversity Fund (CBF) is the realization of a bold vision to create reliable, long-term funding for conservation and sustainable development in the Caribbean region.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The CBF was formed to support the Caribbean Challenge Initiative (CCI), a regional, voluntary commitment launched in 2008 at the Conference of the Parties of the Convention on Biological Diversity (CBD COP-9) with two goals: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The 20-by-20 goal</a:t>
            </a:r>
            <a:r>
              <a:rPr lang="en" sz="1400"/>
              <a:t> to effectively conserve and manage at least 20% of the marine and coastal environment by 2020.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 b="1"/>
              <a:t>The sustainable finance goal</a:t>
            </a:r>
            <a:r>
              <a:rPr lang="en" sz="1400"/>
              <a:t> to establish fully functioning sustainable financial mechanisms that will provide reliable funding over the long term.</a:t>
            </a:r>
            <a:endParaRPr sz="1400"/>
          </a:p>
        </p:txBody>
      </p:sp>
      <p:pic>
        <p:nvPicPr>
          <p:cNvPr id="82" name="Google Shape;82;p17" descr="Background_PPT_CBF_Header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4137" y="2313513"/>
            <a:ext cx="5164750" cy="51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5" descr="Background_PPT_CBF_Header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4075" y="2313513"/>
            <a:ext cx="5164625" cy="5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3;p35">
            <a:extLst>
              <a:ext uri="{FF2B5EF4-FFF2-40B4-BE49-F238E27FC236}">
                <a16:creationId xmlns:a16="http://schemas.microsoft.com/office/drawing/2014/main" id="{93EFC030-138C-A72C-EDE6-7B9FB1676E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4839" y="1352615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en" dirty="0">
                <a:solidFill>
                  <a:srgbClr val="4BACC6"/>
                </a:solidFill>
              </a:rPr>
              <a:t>Continued Growth and Evolution</a:t>
            </a:r>
            <a:endParaRPr dirty="0">
              <a:solidFill>
                <a:srgbClr val="4BACC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675B6-C7E3-6118-4D4C-F78A38CB43FF}"/>
              </a:ext>
            </a:extLst>
          </p:cNvPr>
          <p:cNvSpPr txBox="1"/>
          <p:nvPr/>
        </p:nvSpPr>
        <p:spPr>
          <a:xfrm>
            <a:off x="2529329" y="2040865"/>
            <a:ext cx="5705787" cy="269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dirty="0">
                <a:solidFill>
                  <a:srgbClr val="92D050"/>
                </a:solidFill>
                <a:latin typeface="Lucida Sans"/>
                <a:sym typeface="Lucida Sans"/>
              </a:rPr>
              <a:t>New Policies</a:t>
            </a:r>
          </a:p>
          <a:p>
            <a:pPr marL="914400" lvl="2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Environmental &amp; Social Safeguards </a:t>
            </a:r>
          </a:p>
          <a:p>
            <a:pPr marL="914400" lvl="2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Gender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dirty="0">
                <a:solidFill>
                  <a:srgbClr val="92D050"/>
                </a:solidFill>
                <a:latin typeface="Lucida Sans"/>
                <a:sym typeface="Lucida Sans"/>
              </a:rPr>
              <a:t>New NCTFs</a:t>
            </a:r>
          </a:p>
          <a:p>
            <a:pPr marL="914400" lvl="2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Dominica </a:t>
            </a:r>
          </a:p>
          <a:p>
            <a:pPr marL="914400" lvl="2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Cuba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dirty="0">
                <a:solidFill>
                  <a:srgbClr val="92D050"/>
                </a:solidFill>
                <a:latin typeface="Lucida Sans"/>
                <a:sym typeface="Lucida Sans"/>
              </a:rPr>
              <a:t>New Sub Accounts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Caribbean Invasive Species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Caribbean Biological Corridor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dirty="0">
                <a:solidFill>
                  <a:srgbClr val="92D050"/>
                </a:solidFill>
                <a:latin typeface="Lucida Sans"/>
                <a:sym typeface="Lucida Sans"/>
              </a:rPr>
              <a:t>New Partners</a:t>
            </a:r>
          </a:p>
          <a:p>
            <a:pPr marL="914400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 err="1">
                <a:solidFill>
                  <a:schemeClr val="dk1"/>
                </a:solidFill>
                <a:latin typeface="Lucida Sans"/>
                <a:sym typeface="Lucida Sans"/>
              </a:rPr>
              <a:t>Wayaj</a:t>
            </a: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, Inc</a:t>
            </a:r>
          </a:p>
          <a:p>
            <a:pPr marL="914400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Caribbean Climate Smart Accelerator</a:t>
            </a:r>
          </a:p>
          <a:p>
            <a:pPr marL="914400" indent="-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Lucida Sans"/>
                <a:sym typeface="Lucida Sans"/>
              </a:rPr>
              <a:t>CARICOM</a:t>
            </a:r>
          </a:p>
        </p:txBody>
      </p:sp>
    </p:spTree>
    <p:extLst>
      <p:ext uri="{BB962C8B-B14F-4D97-AF65-F5344CB8AC3E}">
        <p14:creationId xmlns:p14="http://schemas.microsoft.com/office/powerpoint/2010/main" val="224103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lang="en" sz="2650" dirty="0">
                <a:solidFill>
                  <a:srgbClr val="1F4B94"/>
                </a:solidFill>
                <a:latin typeface="Lucida Sans"/>
                <a:ea typeface="Lucida Sans"/>
                <a:cs typeface="Lucida Sans"/>
                <a:sym typeface="Lucida Sans"/>
              </a:rPr>
              <a:t>CONTACT</a:t>
            </a:r>
            <a:endParaRPr sz="2650" dirty="0">
              <a:solidFill>
                <a:srgbClr val="1F4B94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br>
              <a:rPr lang="en" sz="2000" b="0" dirty="0"/>
            </a:br>
            <a:r>
              <a:rPr lang="en" sz="2000" b="0" dirty="0" err="1"/>
              <a:t>kmcdonaldgayle@caribbeanbiodiversityfund.org</a:t>
            </a:r>
            <a:r>
              <a:rPr lang="en" sz="2000" b="0" dirty="0"/>
              <a:t> </a:t>
            </a:r>
            <a:br>
              <a:rPr lang="en" sz="2000" b="0" dirty="0"/>
            </a:br>
            <a:endParaRPr sz="2000" b="0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 err="1"/>
              <a:t>www.caribbeanbiodiversityfund.org</a:t>
            </a:r>
            <a:endParaRPr sz="2000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765000" y="579775"/>
            <a:ext cx="221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dirty="0">
                <a:solidFill>
                  <a:srgbClr val="4BACC6"/>
                </a:solidFill>
              </a:rPr>
              <a:t>About</a:t>
            </a:r>
            <a:endParaRPr sz="3000" dirty="0">
              <a:solidFill>
                <a:srgbClr val="4BACC6"/>
              </a:solidFill>
            </a:endParaRPr>
          </a:p>
        </p:txBody>
      </p:sp>
      <p:pic>
        <p:nvPicPr>
          <p:cNvPr id="75" name="Google Shape;75;p16" descr="Background_PPT_CBF_Header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4137" y="2313513"/>
            <a:ext cx="5164750" cy="5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C669E-8C61-B5EA-C4A7-4B9F4BCF0B58}"/>
              </a:ext>
            </a:extLst>
          </p:cNvPr>
          <p:cNvSpPr txBox="1"/>
          <p:nvPr/>
        </p:nvSpPr>
        <p:spPr>
          <a:xfrm>
            <a:off x="1597510" y="1310138"/>
            <a:ext cx="754649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The CBF is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an umbrella environmental fund with 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flexible structure to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implement innovative solutions for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resource mobilization in the Caribbean through a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range of financial instruments.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Currently, the CBF manages about </a:t>
            </a:r>
            <a:r>
              <a:rPr lang="en-US" sz="1800" b="1" dirty="0">
                <a:solidFill>
                  <a:schemeClr val="tx1"/>
                </a:solidFill>
                <a:latin typeface="GT Pressura"/>
              </a:rPr>
              <a:t>US$125 million </a:t>
            </a:r>
            <a:r>
              <a:rPr lang="en-US" sz="1600" dirty="0">
                <a:solidFill>
                  <a:schemeClr val="tx1"/>
                </a:solidFill>
                <a:latin typeface="GT Pressura"/>
              </a:rPr>
              <a:t>through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      its Conservation Finance and the Climate Change Programs.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endParaRPr lang="en-US" sz="1600" dirty="0">
              <a:solidFill>
                <a:schemeClr val="tx1"/>
              </a:solidFill>
              <a:latin typeface="GT Pressur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US" sz="1600" dirty="0">
                <a:solidFill>
                  <a:schemeClr val="tx1"/>
                </a:solidFill>
                <a:latin typeface="GT Pressura"/>
              </a:rPr>
              <a:t>The CBF and a group of National Conservation Trust Funds (NCTFs) together form the </a:t>
            </a:r>
            <a:r>
              <a:rPr lang="en-US" sz="1800" b="1" dirty="0">
                <a:solidFill>
                  <a:schemeClr val="tx1"/>
                </a:solidFill>
                <a:latin typeface="GT Pressura"/>
              </a:rPr>
              <a:t>Caribbean Sustainable Finance Architecture.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766075" y="1404625"/>
            <a:ext cx="26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ACC6"/>
                </a:solidFill>
                <a:latin typeface="Lucida Sans"/>
                <a:ea typeface="Lucida Sans"/>
                <a:cs typeface="Lucida Sans"/>
                <a:sym typeface="Lucida Sans"/>
              </a:rPr>
              <a:t>Mission</a:t>
            </a:r>
            <a:endParaRPr>
              <a:solidFill>
                <a:srgbClr val="4BACC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1766075" y="1866425"/>
            <a:ext cx="35847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Our mission is to ensure continuous funding for conservation and sustainable development in the Caribbean.</a:t>
            </a:r>
            <a:endParaRPr sz="1400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5625500" y="1404625"/>
            <a:ext cx="15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F81BD"/>
                </a:solidFill>
                <a:latin typeface="Lucida Sans"/>
                <a:ea typeface="Lucida Sans"/>
                <a:cs typeface="Lucida Sans"/>
                <a:sym typeface="Lucida Sans"/>
              </a:rPr>
              <a:t>Vision</a:t>
            </a:r>
            <a:endParaRPr>
              <a:solidFill>
                <a:srgbClr val="4F81BD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7" name="Google Shape;67;p15" descr="Background_PPT_CBF_Header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4137" y="2313513"/>
            <a:ext cx="5164750" cy="5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5573400" y="1866425"/>
            <a:ext cx="26793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Caribbean region where both its natural environment and people thrive.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5511975" y="3832075"/>
            <a:ext cx="330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Programs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88" name="Google Shape;88;p18" descr="Background_PPT_CBF_HeaderYello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589100" y="445025"/>
            <a:ext cx="724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4BACC6"/>
                </a:solidFill>
                <a:latin typeface="Lucida Sans"/>
                <a:ea typeface="Lucida Sans"/>
                <a:cs typeface="Lucida Sans"/>
                <a:sym typeface="Lucida Sans"/>
              </a:rPr>
              <a:t>Current CBF Programs</a:t>
            </a:r>
            <a:endParaRPr sz="3000">
              <a:solidFill>
                <a:srgbClr val="4BACC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aphicFrame>
        <p:nvGraphicFramePr>
          <p:cNvPr id="94" name="Google Shape;94;p19"/>
          <p:cNvGraphicFramePr/>
          <p:nvPr>
            <p:extLst>
              <p:ext uri="{D42A27DB-BD31-4B8C-83A1-F6EECF244321}">
                <p14:modId xmlns:p14="http://schemas.microsoft.com/office/powerpoint/2010/main" val="3501208865"/>
              </p:ext>
            </p:extLst>
          </p:nvPr>
        </p:nvGraphicFramePr>
        <p:xfrm>
          <a:off x="1321638" y="1285165"/>
          <a:ext cx="7049025" cy="2956580"/>
        </p:xfrm>
        <a:graphic>
          <a:graphicData uri="http://schemas.openxmlformats.org/drawingml/2006/table">
            <a:tbl>
              <a:tblPr firstRow="1" bandRow="1">
                <a:noFill/>
                <a:tableStyleId>{50B726B2-2F80-4785-A5F3-3484F4AF7D4A}</a:tableStyleId>
              </a:tblPr>
              <a:tblGrid>
                <a:gridCol w="285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CONSERVATION FINANCE </a:t>
                      </a:r>
                      <a:endParaRPr sz="12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(2012)</a:t>
                      </a:r>
                      <a:endParaRPr sz="1200" b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CLIMATE CHANGE</a:t>
                      </a:r>
                      <a:endParaRPr sz="12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(2016)</a:t>
                      </a:r>
                      <a:endParaRPr sz="1200" b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2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NATURE BASED ECONOMIES</a:t>
                      </a:r>
                      <a:endParaRPr sz="12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(2022)</a:t>
                      </a:r>
                      <a:endParaRPr sz="1200" b="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5850"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 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Endowment, Projects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Commitments to date 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69.5M USD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Market Value 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97M USD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Donors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KfW, TNC, GEF/WB, AFD/FFEM</a:t>
                      </a: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GAC, USAID, GEF/UNEP </a:t>
                      </a:r>
                      <a:endParaRPr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EbA Sinking Fund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Commitments to date:  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50M USD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Donors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 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KfW</a:t>
                      </a:r>
                      <a:endParaRPr sz="11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ACE Sinking Fund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Commitments to date:  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25.5M USD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Donors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KfW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5" name="Google Shape;95;p19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9"/>
          <p:cNvCxnSpPr/>
          <p:nvPr/>
        </p:nvCxnSpPr>
        <p:spPr>
          <a:xfrm>
            <a:off x="1685925" y="1200150"/>
            <a:ext cx="664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9"/>
          <p:cNvCxnSpPr/>
          <p:nvPr/>
        </p:nvCxnSpPr>
        <p:spPr>
          <a:xfrm>
            <a:off x="1682496" y="1890675"/>
            <a:ext cx="66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9"/>
          <p:cNvCxnSpPr/>
          <p:nvPr/>
        </p:nvCxnSpPr>
        <p:spPr>
          <a:xfrm>
            <a:off x="1685021" y="4462425"/>
            <a:ext cx="66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589100" y="445025"/>
            <a:ext cx="724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4BACC6"/>
                </a:solidFill>
                <a:latin typeface="Lucida Sans"/>
                <a:ea typeface="Lucida Sans"/>
                <a:cs typeface="Lucida Sans"/>
                <a:sym typeface="Lucida Sans"/>
              </a:rPr>
              <a:t>Programs by Country</a:t>
            </a:r>
            <a:endParaRPr sz="3000" dirty="0">
              <a:solidFill>
                <a:srgbClr val="4BACC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aphicFrame>
        <p:nvGraphicFramePr>
          <p:cNvPr id="94" name="Google Shape;94;p19"/>
          <p:cNvGraphicFramePr/>
          <p:nvPr>
            <p:extLst>
              <p:ext uri="{D42A27DB-BD31-4B8C-83A1-F6EECF244321}">
                <p14:modId xmlns:p14="http://schemas.microsoft.com/office/powerpoint/2010/main" val="1046773856"/>
              </p:ext>
            </p:extLst>
          </p:nvPr>
        </p:nvGraphicFramePr>
        <p:xfrm>
          <a:off x="1321638" y="1285165"/>
          <a:ext cx="7049025" cy="2915940"/>
        </p:xfrm>
        <a:graphic>
          <a:graphicData uri="http://schemas.openxmlformats.org/drawingml/2006/table">
            <a:tbl>
              <a:tblPr firstRow="1" bandRow="1">
                <a:noFill/>
                <a:tableStyleId>{50B726B2-2F80-4785-A5F3-3484F4AF7D4A}</a:tableStyleId>
              </a:tblPr>
              <a:tblGrid>
                <a:gridCol w="285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CONSERVATION FINANCE </a:t>
                      </a:r>
                      <a:endParaRPr sz="12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(2012)</a:t>
                      </a:r>
                      <a:endParaRPr sz="1200" b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CLIMATE CHANGE</a:t>
                      </a:r>
                      <a:endParaRPr sz="120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(2016)</a:t>
                      </a:r>
                      <a:endParaRPr sz="1200" b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2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NATURE BASED ECONOMIES</a:t>
                      </a:r>
                      <a:endParaRPr sz="12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(2022)</a:t>
                      </a:r>
                      <a:endParaRPr sz="1200" b="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5850"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 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Endowment, Projects</a:t>
                      </a: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b="1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EbA Sinking Fund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100" b="1" u="none" strike="noStrike" cap="none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Instruments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100" u="none" strike="noStrike" cap="none" dirty="0">
                          <a:solidFill>
                            <a:schemeClr val="dk1"/>
                          </a:solidFill>
                          <a:latin typeface="Lucida Sans"/>
                          <a:ea typeface="Lucida Sans"/>
                          <a:cs typeface="Lucida Sans"/>
                          <a:sym typeface="Lucida Sans"/>
                        </a:rPr>
                        <a:t>ACE Sinking Fund</a:t>
                      </a:r>
                      <a:endParaRPr sz="1100" dirty="0">
                        <a:solidFill>
                          <a:schemeClr val="dk1"/>
                        </a:solidFill>
                        <a:latin typeface="Lucida Sans"/>
                        <a:ea typeface="Lucida Sans"/>
                        <a:cs typeface="Lucida Sans"/>
                        <a:sym typeface="Lucida Sans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5" name="Google Shape;95;p19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9"/>
          <p:cNvCxnSpPr/>
          <p:nvPr/>
        </p:nvCxnSpPr>
        <p:spPr>
          <a:xfrm>
            <a:off x="1685925" y="1200150"/>
            <a:ext cx="664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9"/>
          <p:cNvCxnSpPr/>
          <p:nvPr/>
        </p:nvCxnSpPr>
        <p:spPr>
          <a:xfrm>
            <a:off x="1682496" y="1890675"/>
            <a:ext cx="66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9"/>
          <p:cNvCxnSpPr/>
          <p:nvPr/>
        </p:nvCxnSpPr>
        <p:spPr>
          <a:xfrm>
            <a:off x="1685021" y="4462425"/>
            <a:ext cx="66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279D305-E4BB-A318-DFC5-DEDC0204F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262" y="2902681"/>
            <a:ext cx="2213633" cy="1062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79F3DB-1BB3-E8BD-2DCA-1A4E1A85E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996" y="2902691"/>
            <a:ext cx="1608221" cy="1062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1E74A-68D4-D18E-9D82-83487B1B5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301" y="2861470"/>
            <a:ext cx="1821302" cy="11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4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0;p29">
            <a:extLst>
              <a:ext uri="{FF2B5EF4-FFF2-40B4-BE49-F238E27FC236}">
                <a16:creationId xmlns:a16="http://schemas.microsoft.com/office/drawing/2014/main" id="{8FB5AE51-317A-B888-29F0-88E071CB2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2870" y="804672"/>
            <a:ext cx="7074000" cy="74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BACC6"/>
                </a:solidFill>
                <a:latin typeface="Lucida Sans"/>
                <a:ea typeface="Lucida Sans"/>
                <a:cs typeface="Lucida Sans"/>
                <a:sym typeface="Lucida Sans"/>
              </a:rPr>
              <a:t>Advancing Circular Economy (ACE) Facility</a:t>
            </a:r>
            <a:endParaRPr dirty="0">
              <a:solidFill>
                <a:srgbClr val="4BACC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" name="Google Shape;171;p29">
            <a:extLst>
              <a:ext uri="{FF2B5EF4-FFF2-40B4-BE49-F238E27FC236}">
                <a16:creationId xmlns:a16="http://schemas.microsoft.com/office/drawing/2014/main" id="{F195E5CD-C24E-0FF6-CF57-6B6F4422B74B}"/>
              </a:ext>
            </a:extLst>
          </p:cNvPr>
          <p:cNvSpPr txBox="1">
            <a:spLocks/>
          </p:cNvSpPr>
          <p:nvPr/>
        </p:nvSpPr>
        <p:spPr>
          <a:xfrm>
            <a:off x="1600145" y="1549575"/>
            <a:ext cx="32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1018"/>
            </a:pPr>
            <a:r>
              <a:rPr lang="en-JM" sz="1195" dirty="0"/>
              <a:t>New USD 30M funding window for circular economy interventions promoting marine conservation under the CBF’s ACE Facility</a:t>
            </a:r>
          </a:p>
          <a:p>
            <a:pPr>
              <a:lnSpc>
                <a:spcPct val="80000"/>
              </a:lnSpc>
              <a:spcBef>
                <a:spcPts val="1200"/>
              </a:spcBef>
              <a:buSzPts val="1018"/>
            </a:pPr>
            <a:r>
              <a:rPr lang="en-JM" sz="1195" dirty="0"/>
              <a:t>Financed by the German Federal Ministry for Economic Cooperation and Development through the German Development Bank KfW.</a:t>
            </a:r>
          </a:p>
          <a:p>
            <a:pPr>
              <a:lnSpc>
                <a:spcPct val="80000"/>
              </a:lnSpc>
              <a:spcBef>
                <a:spcPts val="1200"/>
              </a:spcBef>
              <a:buSzPts val="1018"/>
            </a:pPr>
            <a:r>
              <a:rPr lang="en-JM" sz="1195" b="1" dirty="0"/>
              <a:t>Objective</a:t>
            </a:r>
            <a:endParaRPr lang="en-JM" sz="1195" dirty="0"/>
          </a:p>
          <a:p>
            <a:pPr>
              <a:lnSpc>
                <a:spcPct val="80000"/>
              </a:lnSpc>
              <a:spcAft>
                <a:spcPts val="1200"/>
              </a:spcAft>
              <a:buSzPts val="1018"/>
            </a:pPr>
            <a:r>
              <a:rPr lang="en-JM" sz="1195" dirty="0"/>
              <a:t>Contribute to the reduction of marine pollution in the Caribbean through the promotion of sustainable circular economy interventions.</a:t>
            </a:r>
            <a:endParaRPr lang="en-JM" sz="1195" b="1" dirty="0"/>
          </a:p>
        </p:txBody>
      </p:sp>
      <p:sp>
        <p:nvSpPr>
          <p:cNvPr id="15" name="Google Shape;172;p29">
            <a:extLst>
              <a:ext uri="{FF2B5EF4-FFF2-40B4-BE49-F238E27FC236}">
                <a16:creationId xmlns:a16="http://schemas.microsoft.com/office/drawing/2014/main" id="{BBF57096-16BA-59F4-D02D-6C45D8AB439D}"/>
              </a:ext>
            </a:extLst>
          </p:cNvPr>
          <p:cNvSpPr txBox="1">
            <a:spLocks/>
          </p:cNvSpPr>
          <p:nvPr/>
        </p:nvSpPr>
        <p:spPr>
          <a:xfrm>
            <a:off x="5327695" y="1549575"/>
            <a:ext cx="32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JM" sz="1150" b="1" dirty="0"/>
              <a:t>Expected Start:</a:t>
            </a:r>
            <a:r>
              <a:rPr lang="en-JM" sz="1150" dirty="0"/>
              <a:t> </a:t>
            </a:r>
            <a:r>
              <a:rPr lang="en-JM" sz="1150" b="1" dirty="0"/>
              <a:t>June 2022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ts val="1018"/>
            </a:pPr>
            <a:r>
              <a:rPr lang="en-JM" sz="1150" b="1" dirty="0"/>
              <a:t>Beneficiaries </a:t>
            </a:r>
            <a:r>
              <a:rPr lang="en-JM" sz="1150" dirty="0"/>
              <a:t>NGOs, universities, government institutions, civil society organizations, SME, consortia 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ts val="1018"/>
            </a:pPr>
            <a:r>
              <a:rPr lang="en-JM" sz="1150" b="1" dirty="0"/>
              <a:t>Countries </a:t>
            </a:r>
            <a:r>
              <a:rPr lang="en-JM" sz="1150" dirty="0"/>
              <a:t>Cuba, Dominica, Dominican Republic, Grenada, Haiti, Jamaica, Montserrat, Saint Lucia, Saint Vincent &amp; the Grenadines 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ts val="1018"/>
            </a:pPr>
            <a:r>
              <a:rPr lang="en-JM" sz="1150" b="1" dirty="0"/>
              <a:t>Financing range</a:t>
            </a:r>
            <a:r>
              <a:rPr lang="en-JM" sz="1150" dirty="0"/>
              <a:t> USD 400,000 – 2M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ts val="1018"/>
            </a:pPr>
            <a:r>
              <a:rPr lang="en-JM" sz="1150" b="1" dirty="0"/>
              <a:t>Implementation</a:t>
            </a:r>
            <a:r>
              <a:rPr lang="en-JM" sz="1150" dirty="0"/>
              <a:t> 36 months </a:t>
            </a:r>
          </a:p>
          <a:p>
            <a:pPr>
              <a:lnSpc>
                <a:spcPct val="80000"/>
              </a:lnSpc>
              <a:spcBef>
                <a:spcPts val="1200"/>
              </a:spcBef>
              <a:buClr>
                <a:schemeClr val="dk1"/>
              </a:buClr>
              <a:buSzPts val="1018"/>
            </a:pPr>
            <a:r>
              <a:rPr lang="en-JM" sz="1150" b="1" dirty="0"/>
              <a:t>Eligible activities</a:t>
            </a:r>
            <a:r>
              <a:rPr lang="en-JM" sz="1150" dirty="0"/>
              <a:t> Equipment, infrastructure, capacity building / knowledge development, policy, research / data, project management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SzPts val="1018"/>
            </a:pPr>
            <a:r>
              <a:rPr lang="en-JM" sz="1150" b="1" dirty="0"/>
              <a:t>Mechanism: </a:t>
            </a:r>
            <a:r>
              <a:rPr lang="en-JM" sz="1150" dirty="0"/>
              <a:t>2 </a:t>
            </a:r>
            <a:r>
              <a:rPr lang="en-JM" sz="1150" dirty="0" err="1"/>
              <a:t>CfPs</a:t>
            </a:r>
            <a:endParaRPr lang="en-JM" sz="11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CCD0B-6B6A-CFE1-BB74-7298F1015EC5}"/>
              </a:ext>
            </a:extLst>
          </p:cNvPr>
          <p:cNvSpPr txBox="1"/>
          <p:nvPr/>
        </p:nvSpPr>
        <p:spPr>
          <a:xfrm rot="16200000">
            <a:off x="-1271040" y="2449009"/>
            <a:ext cx="425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NATURE BASED ECONOMIES PROGRAM</a:t>
            </a:r>
          </a:p>
        </p:txBody>
      </p:sp>
    </p:spTree>
    <p:extLst>
      <p:ext uri="{BB962C8B-B14F-4D97-AF65-F5344CB8AC3E}">
        <p14:creationId xmlns:p14="http://schemas.microsoft.com/office/powerpoint/2010/main" val="36861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1764900" y="1033272"/>
            <a:ext cx="70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BACC6"/>
                </a:solidFill>
              </a:rPr>
              <a:t>EbA Facility – Strategic Approach</a:t>
            </a:r>
            <a:endParaRPr sz="3000">
              <a:solidFill>
                <a:srgbClr val="4BACC6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1765000" y="1676400"/>
            <a:ext cx="7067400" cy="28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Sustainably manage EbA supporting marine and coastal zone habitats, incorporating social and economic resilience to climate change (SO#1)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Rehabilitate and restore EbA-supporting marine and coastal zone habitats incorporating social and   economic resilience to climate change (SO#2)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dirty="0"/>
              <a:t>Focus on coastal and marine ecosystems</a:t>
            </a:r>
            <a:endParaRPr sz="1400" dirty="0"/>
          </a:p>
        </p:txBody>
      </p:sp>
      <p:pic>
        <p:nvPicPr>
          <p:cNvPr id="105" name="Google Shape;105;p20" descr="Background_PPT_CBF_HeaderYello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320937" y="2313863"/>
            <a:ext cx="5157650" cy="5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CD803-530C-1725-97B1-2D44F4D748F7}"/>
              </a:ext>
            </a:extLst>
          </p:cNvPr>
          <p:cNvSpPr txBox="1"/>
          <p:nvPr/>
        </p:nvSpPr>
        <p:spPr>
          <a:xfrm rot="16200000">
            <a:off x="-805366" y="244900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CLIMATE CHANGE PROGRAM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831</Words>
  <Application>Microsoft Macintosh PowerPoint</Application>
  <PresentationFormat>On-screen Show (16:9)</PresentationFormat>
  <Paragraphs>195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Sura</vt:lpstr>
      <vt:lpstr>GT Pressura</vt:lpstr>
      <vt:lpstr>Lucida Sans</vt:lpstr>
      <vt:lpstr>Calibri</vt:lpstr>
      <vt:lpstr>Arial</vt:lpstr>
      <vt:lpstr>Simple Light</vt:lpstr>
      <vt:lpstr>About the CBF  Karen McDonald Gayle CEO</vt:lpstr>
      <vt:lpstr>History</vt:lpstr>
      <vt:lpstr>About</vt:lpstr>
      <vt:lpstr>Mission</vt:lpstr>
      <vt:lpstr>Programs</vt:lpstr>
      <vt:lpstr>Current CBF Programs</vt:lpstr>
      <vt:lpstr>Programs by Country</vt:lpstr>
      <vt:lpstr>Advancing Circular Economy (ACE) Facility</vt:lpstr>
      <vt:lpstr>EbA Facility – Strategic Approach</vt:lpstr>
      <vt:lpstr>CBF Endowment Fund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</vt:lpstr>
      <vt:lpstr>PowerPoint Presentation</vt:lpstr>
      <vt:lpstr>Looking forward</vt:lpstr>
      <vt:lpstr>Continued Growth and Evolution</vt:lpstr>
      <vt:lpstr>Continued Growth and Evolution</vt:lpstr>
      <vt:lpstr>CONTACT  kmcdonaldgayle@caribbeanbiodiversityfund.org   www.caribbeanbiodiversityfund.org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the CBF  Karen McDonald Gayle CEO</dc:title>
  <cp:lastModifiedBy>Karen McDonald Gayle</cp:lastModifiedBy>
  <cp:revision>5</cp:revision>
  <dcterms:modified xsi:type="dcterms:W3CDTF">2022-07-26T14:42:18Z</dcterms:modified>
</cp:coreProperties>
</file>