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532" r:id="rId5"/>
    <p:sldId id="357" r:id="rId6"/>
    <p:sldId id="536" r:id="rId7"/>
    <p:sldId id="308" r:id="rId8"/>
    <p:sldId id="549" r:id="rId9"/>
    <p:sldId id="314" r:id="rId10"/>
    <p:sldId id="539" r:id="rId11"/>
    <p:sldId id="323" r:id="rId12"/>
    <p:sldId id="324" r:id="rId13"/>
    <p:sldId id="310" r:id="rId14"/>
    <p:sldId id="542" r:id="rId15"/>
    <p:sldId id="313" r:id="rId16"/>
    <p:sldId id="548" r:id="rId17"/>
    <p:sldId id="316" r:id="rId18"/>
    <p:sldId id="547" r:id="rId19"/>
    <p:sldId id="53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61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nda Charles" initials="LC" lastIdx="0" clrIdx="0">
    <p:extLst>
      <p:ext uri="{19B8F6BF-5375-455C-9EA6-DF929625EA0E}">
        <p15:presenceInfo xmlns:p15="http://schemas.microsoft.com/office/powerpoint/2012/main" userId="S-1-5-21-1694716626-930355041-313593124-19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4400"/>
    <a:srgbClr val="1088F1"/>
    <a:srgbClr val="4A4949"/>
    <a:srgbClr val="368729"/>
    <a:srgbClr val="81817E"/>
    <a:srgbClr val="39434F"/>
    <a:srgbClr val="131F24"/>
    <a:srgbClr val="1A2327"/>
    <a:srgbClr val="2C5467"/>
    <a:srgbClr val="A2C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3030" autoAdjust="0"/>
  </p:normalViewPr>
  <p:slideViewPr>
    <p:cSldViewPr snapToGrid="0" snapToObjects="1">
      <p:cViewPr varScale="1">
        <p:scale>
          <a:sx n="52" d="100"/>
          <a:sy n="52" d="100"/>
        </p:scale>
        <p:origin x="1232" y="60"/>
      </p:cViewPr>
      <p:guideLst>
        <p:guide orient="horz" pos="2319"/>
        <p:guide pos="615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nda Charles" userId="bfb284e2-5b08-4e72-ae7b-bdf9c608bfa1" providerId="ADAL" clId="{DAB3A955-E955-4D68-B736-B9A92AA4F27A}"/>
  </pc:docChgLst>
  <pc:docChgLst>
    <pc:chgData name="Lucinda Charles" userId="bfb284e2-5b08-4e72-ae7b-bdf9c608bfa1" providerId="ADAL" clId="{0ABD876F-6158-4DF7-98B3-E9BBECE66316}"/>
  </pc:docChgLst>
  <pc:docChgLst>
    <pc:chgData name="Norbert Maczey" userId="7d17fd52-871c-413c-b74e-3056e7695eb5" providerId="ADAL" clId="{6CE80569-CD6B-4256-BD08-0450710A7109}"/>
    <pc:docChg chg="addSld delSld modSld sldOrd">
      <pc:chgData name="Norbert Maczey" userId="7d17fd52-871c-413c-b74e-3056e7695eb5" providerId="ADAL" clId="{6CE80569-CD6B-4256-BD08-0450710A7109}" dt="2022-06-09T15:54:20.978" v="18"/>
      <pc:docMkLst>
        <pc:docMk/>
      </pc:docMkLst>
      <pc:sldChg chg="modSp add ord">
        <pc:chgData name="Norbert Maczey" userId="7d17fd52-871c-413c-b74e-3056e7695eb5" providerId="ADAL" clId="{6CE80569-CD6B-4256-BD08-0450710A7109}" dt="2022-06-09T15:54:20.978" v="18"/>
        <pc:sldMkLst>
          <pc:docMk/>
          <pc:sldMk cId="3250691079" sldId="549"/>
        </pc:sldMkLst>
        <pc:spChg chg="mod">
          <ac:chgData name="Norbert Maczey" userId="7d17fd52-871c-413c-b74e-3056e7695eb5" providerId="ADAL" clId="{6CE80569-CD6B-4256-BD08-0450710A7109}" dt="2022-06-06T10:03:53.088" v="15"/>
          <ac:spMkLst>
            <pc:docMk/>
            <pc:sldMk cId="3250691079" sldId="549"/>
            <ac:spMk id="27" creationId="{E6C679BB-4EF3-ED47-957A-72B0AF57727D}"/>
          </ac:spMkLst>
        </pc:spChg>
      </pc:sldChg>
      <pc:sldMasterChg chg="delSldLayout">
        <pc:chgData name="Norbert Maczey" userId="7d17fd52-871c-413c-b74e-3056e7695eb5" providerId="ADAL" clId="{6CE80569-CD6B-4256-BD08-0450710A7109}" dt="2022-06-06T10:04:41.837" v="17" actId="2696"/>
        <pc:sldMasterMkLst>
          <pc:docMk/>
          <pc:sldMasterMk cId="4230014387"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0C1ED8-23B9-8D4F-AADC-AC687C2DAE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18B3CB-7503-754E-91E8-70EF7BAA1D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6C8D5-A618-BE43-A4DD-DED0B6B1ED05}" type="datetimeFigureOut">
              <a:rPr lang="en-US" smtClean="0"/>
              <a:t>6/9/2022</a:t>
            </a:fld>
            <a:endParaRPr lang="en-US"/>
          </a:p>
        </p:txBody>
      </p:sp>
      <p:sp>
        <p:nvSpPr>
          <p:cNvPr id="4" name="Slide Image Placeholder 3">
            <a:extLst>
              <a:ext uri="{FF2B5EF4-FFF2-40B4-BE49-F238E27FC236}">
                <a16:creationId xmlns:a16="http://schemas.microsoft.com/office/drawing/2014/main" id="{12D4483E-6894-9244-9156-2EB17C28C2A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5D4FAA1-FED7-814B-A5E0-D8A994C5015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366F77C-FEA3-5540-9E57-84A64E50DED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73AFF33-192E-CE48-A5C6-B9695BC51F0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08594-7A58-7242-BA5C-327907F1CA6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a:t>
            </a:fld>
            <a:endParaRPr lang="en-US"/>
          </a:p>
        </p:txBody>
      </p:sp>
    </p:spTree>
    <p:extLst>
      <p:ext uri="{BB962C8B-B14F-4D97-AF65-F5344CB8AC3E}">
        <p14:creationId xmlns:p14="http://schemas.microsoft.com/office/powerpoint/2010/main" val="938931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mn-lt"/>
                <a:cs typeface="Arial" panose="020B0604020202020204" pitchFamily="34" charset="0"/>
              </a:rPr>
              <a:t>You can extend the scan or narrow the results list by revisiting the filters or removing entries from the </a:t>
            </a:r>
            <a:r>
              <a:rPr lang="en-GB" sz="1200" b="1" dirty="0">
                <a:solidFill>
                  <a:srgbClr val="000000"/>
                </a:solidFill>
                <a:latin typeface="+mn-lt"/>
                <a:cs typeface="Arial" panose="020B0604020202020204" pitchFamily="34" charset="0"/>
              </a:rPr>
              <a:t>Current search </a:t>
            </a:r>
            <a:r>
              <a:rPr lang="en-GB" sz="1200" dirty="0">
                <a:solidFill>
                  <a:srgbClr val="000000"/>
                </a:solidFill>
                <a:latin typeface="+mn-lt"/>
                <a:cs typeface="Arial" panose="020B0604020202020204" pitchFamily="34" charset="0"/>
              </a:rPr>
              <a:t>by clicking on the ‘x’ after the term. Or you can analyse the results in a spreadsheet format.</a:t>
            </a:r>
            <a:endParaRPr lang="en-GB" sz="1100"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11</a:t>
            </a:fld>
            <a:endParaRPr lang="en-GB"/>
          </a:p>
        </p:txBody>
      </p:sp>
    </p:spTree>
    <p:extLst>
      <p:ext uri="{BB962C8B-B14F-4D97-AF65-F5344CB8AC3E}">
        <p14:creationId xmlns:p14="http://schemas.microsoft.com/office/powerpoint/2010/main" val="15450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cs typeface="Arial" panose="020B0604020202020204" pitchFamily="34" charset="0"/>
              </a:rPr>
              <a:t>If you have signed into the CPC, you will have access to the CPC datasheets as well as those available to all users in the ISC.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cs typeface="Arial" panose="020B0604020202020204" pitchFamily="34" charset="0"/>
              </a:rPr>
              <a:t>Additional filters are available in the CSV download which can be opened in Excel.</a:t>
            </a:r>
          </a:p>
          <a:p>
            <a:endParaRPr lang="en-GB" dirty="0">
              <a:latin typeface="+mn-lt"/>
              <a:cs typeface="Arial" panose="020B0604020202020204" pitchFamily="34" charset="0"/>
            </a:endParaRPr>
          </a:p>
          <a:p>
            <a:r>
              <a:rPr lang="en-GB" dirty="0">
                <a:latin typeface="+mn-lt"/>
                <a:cs typeface="Arial" panose="020B0604020202020204" pitchFamily="34" charset="0"/>
              </a:rPr>
              <a:t>Save and share scan can be used to email your criteria to a colleague or to re-run the same scan in the future.</a:t>
            </a:r>
          </a:p>
        </p:txBody>
      </p:sp>
      <p:sp>
        <p:nvSpPr>
          <p:cNvPr id="4" name="Slide Number Placeholder 3"/>
          <p:cNvSpPr>
            <a:spLocks noGrp="1"/>
          </p:cNvSpPr>
          <p:nvPr>
            <p:ph type="sldNum" sz="quarter" idx="10"/>
          </p:nvPr>
        </p:nvSpPr>
        <p:spPr/>
        <p:txBody>
          <a:bodyPr/>
          <a:lstStyle/>
          <a:p>
            <a:fld id="{98055286-2640-4854-A921-823BA7D2A0F0}" type="slidenum">
              <a:rPr lang="en-GB" smtClean="0"/>
              <a:t>12</a:t>
            </a:fld>
            <a:endParaRPr lang="en-GB"/>
          </a:p>
        </p:txBody>
      </p:sp>
    </p:spTree>
    <p:extLst>
      <p:ext uri="{BB962C8B-B14F-4D97-AF65-F5344CB8AC3E}">
        <p14:creationId xmlns:p14="http://schemas.microsoft.com/office/powerpoint/2010/main" val="412681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dirty="0">
                <a:solidFill>
                  <a:schemeClr val="tx1"/>
                </a:solidFill>
                <a:latin typeface="+mn-lt"/>
                <a:cs typeface="Arial" panose="020B0604020202020204" pitchFamily="34" charset="0"/>
              </a:rPr>
              <a:t>The Horizon Scanning Tool is driven entirely by CPC and ISC data and should be checked against other sources. In particular, consider that recent introductions to source countries may not yet have been picked up by CABI and also that native species that are not particularly damaging in the area at risk are under-reported in the scientific literature that CABI researches. </a:t>
            </a:r>
          </a:p>
        </p:txBody>
      </p:sp>
      <p:sp>
        <p:nvSpPr>
          <p:cNvPr id="4" name="Slide Number Placeholder 3"/>
          <p:cNvSpPr>
            <a:spLocks noGrp="1"/>
          </p:cNvSpPr>
          <p:nvPr>
            <p:ph type="sldNum" sz="quarter" idx="10"/>
          </p:nvPr>
        </p:nvSpPr>
        <p:spPr/>
        <p:txBody>
          <a:bodyPr/>
          <a:lstStyle/>
          <a:p>
            <a:fld id="{98055286-2640-4854-A921-823BA7D2A0F0}" type="slidenum">
              <a:rPr lang="en-GB" smtClean="0"/>
              <a:t>13</a:t>
            </a:fld>
            <a:endParaRPr lang="en-GB"/>
          </a:p>
        </p:txBody>
      </p:sp>
    </p:spTree>
    <p:extLst>
      <p:ext uri="{BB962C8B-B14F-4D97-AF65-F5344CB8AC3E}">
        <p14:creationId xmlns:p14="http://schemas.microsoft.com/office/powerpoint/2010/main" val="283960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dirty="0">
                <a:solidFill>
                  <a:schemeClr val="tx1"/>
                </a:solidFill>
                <a:latin typeface="+mn-lt"/>
                <a:cs typeface="Arial" panose="020B0604020202020204" pitchFamily="34" charset="0"/>
              </a:rPr>
              <a:t>The CSV files can be downloaded and opened in Excel. This is useful to compare the data with other sources, and to filter the results on the additional data fields:</a:t>
            </a:r>
          </a:p>
          <a:p>
            <a:pPr marL="628650" lvl="1" indent="-171450">
              <a:buFont typeface="Arial" panose="020B0604020202020204" pitchFamily="34" charset="0"/>
              <a:buChar char="•"/>
            </a:pPr>
            <a:r>
              <a:rPr lang="en-GB" dirty="0">
                <a:solidFill>
                  <a:schemeClr val="tx1"/>
                </a:solidFill>
                <a:latin typeface="+mn-lt"/>
                <a:cs typeface="Arial" panose="020B0604020202020204" pitchFamily="34" charset="0"/>
              </a:rPr>
              <a:t>Full datasheet in the CPC – CABI has commissioned full datasheets on the major pests</a:t>
            </a:r>
          </a:p>
          <a:p>
            <a:pPr marL="628650" lvl="1" indent="-171450">
              <a:buFont typeface="Arial" panose="020B0604020202020204" pitchFamily="34" charset="0"/>
              <a:buChar char="•"/>
            </a:pPr>
            <a:r>
              <a:rPr lang="en-GB" dirty="0">
                <a:solidFill>
                  <a:schemeClr val="tx1"/>
                </a:solidFill>
                <a:latin typeface="+mn-lt"/>
                <a:cs typeface="Arial" panose="020B0604020202020204" pitchFamily="34" charset="0"/>
              </a:rPr>
              <a:t>Invasive somewhere - recorded as an invasive species in the Invasive Species Compendium (ISC) i.e. these species are known invasive species</a:t>
            </a:r>
          </a:p>
          <a:p>
            <a:pPr marL="628650" lvl="1" indent="-171450">
              <a:buFont typeface="Arial" panose="020B0604020202020204" pitchFamily="34" charset="0"/>
              <a:buChar char="•"/>
            </a:pPr>
            <a:r>
              <a:rPr lang="en-GB" dirty="0">
                <a:solidFill>
                  <a:schemeClr val="tx1"/>
                </a:solidFill>
                <a:latin typeface="+mn-lt"/>
                <a:cs typeface="Arial" panose="020B0604020202020204" pitchFamily="34" charset="0"/>
              </a:rPr>
              <a:t>Number of distribution records of presence (Compendia countries and subnational areas) i.e. how widespread</a:t>
            </a:r>
          </a:p>
          <a:p>
            <a:pPr marL="628650" lvl="1" indent="-171450">
              <a:buFont typeface="Arial" panose="020B0604020202020204" pitchFamily="34" charset="0"/>
              <a:buChar char="•"/>
            </a:pPr>
            <a:r>
              <a:rPr lang="en-GB" dirty="0">
                <a:solidFill>
                  <a:schemeClr val="tx1"/>
                </a:solidFill>
                <a:latin typeface="+mn-lt"/>
                <a:cs typeface="Arial" panose="020B0604020202020204" pitchFamily="34" charset="0"/>
              </a:rPr>
              <a:t>Number of distribution records of presence in countries with matching climates</a:t>
            </a:r>
          </a:p>
          <a:p>
            <a:pPr marL="628650" lvl="1" indent="-171450">
              <a:buFont typeface="Arial" panose="020B0604020202020204" pitchFamily="34" charset="0"/>
              <a:buChar char="•"/>
            </a:pPr>
            <a:r>
              <a:rPr lang="en-GB" dirty="0">
                <a:solidFill>
                  <a:schemeClr val="tx1"/>
                </a:solidFill>
                <a:latin typeface="+mn-lt"/>
                <a:cs typeface="Arial" panose="020B0604020202020204" pitchFamily="34" charset="0"/>
              </a:rPr>
              <a:t>Number of distribution records of presence in neighbouring countries (with land borders)</a:t>
            </a:r>
          </a:p>
          <a:p>
            <a:pPr marL="628650" lvl="1" indent="-171450">
              <a:buFont typeface="Arial" panose="020B0604020202020204" pitchFamily="34" charset="0"/>
              <a:buChar char="•"/>
            </a:pPr>
            <a:r>
              <a:rPr lang="en-GB" dirty="0">
                <a:solidFill>
                  <a:schemeClr val="tx1"/>
                </a:solidFill>
                <a:latin typeface="+mn-lt"/>
                <a:cs typeface="Arial" panose="020B0604020202020204" pitchFamily="34" charset="0"/>
              </a:rPr>
              <a:t>Number of hosts recorded for that species</a:t>
            </a:r>
          </a:p>
          <a:p>
            <a:pPr marL="628650" lvl="1" indent="-171450">
              <a:buFont typeface="Arial" panose="020B0604020202020204" pitchFamily="34" charset="0"/>
              <a:buChar char="•"/>
            </a:pPr>
            <a:r>
              <a:rPr lang="en-GB" dirty="0">
                <a:solidFill>
                  <a:schemeClr val="tx1"/>
                </a:solidFill>
                <a:latin typeface="+mn-lt"/>
                <a:cs typeface="Arial" panose="020B0604020202020204" pitchFamily="34" charset="0"/>
              </a:rPr>
              <a:t>Also, taxonomic position to family level</a:t>
            </a:r>
          </a:p>
        </p:txBody>
      </p:sp>
      <p:sp>
        <p:nvSpPr>
          <p:cNvPr id="4" name="Slide Number Placeholder 3"/>
          <p:cNvSpPr>
            <a:spLocks noGrp="1"/>
          </p:cNvSpPr>
          <p:nvPr>
            <p:ph type="sldNum" sz="quarter" idx="10"/>
          </p:nvPr>
        </p:nvSpPr>
        <p:spPr/>
        <p:txBody>
          <a:bodyPr/>
          <a:lstStyle/>
          <a:p>
            <a:fld id="{98055286-2640-4854-A921-823BA7D2A0F0}" type="slidenum">
              <a:rPr lang="en-GB" smtClean="0"/>
              <a:t>14</a:t>
            </a:fld>
            <a:endParaRPr lang="en-GB"/>
          </a:p>
        </p:txBody>
      </p:sp>
    </p:spTree>
    <p:extLst>
      <p:ext uri="{BB962C8B-B14F-4D97-AF65-F5344CB8AC3E}">
        <p14:creationId xmlns:p14="http://schemas.microsoft.com/office/powerpoint/2010/main" val="711462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15</a:t>
            </a:fld>
            <a:endParaRPr lang="en-US"/>
          </a:p>
        </p:txBody>
      </p:sp>
    </p:spTree>
    <p:extLst>
      <p:ext uri="{BB962C8B-B14F-4D97-AF65-F5344CB8AC3E}">
        <p14:creationId xmlns:p14="http://schemas.microsoft.com/office/powerpoint/2010/main" val="38611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mn-lt"/>
                <a:cs typeface="Arial" panose="020B0604020202020204" pitchFamily="34" charset="0"/>
              </a:rPr>
              <a:t>The Horizon Scanning Tool is a </a:t>
            </a:r>
            <a:r>
              <a:rPr lang="en-GB" sz="1200" b="1" dirty="0">
                <a:solidFill>
                  <a:srgbClr val="000000"/>
                </a:solidFill>
                <a:latin typeface="+mn-lt"/>
                <a:cs typeface="Arial" panose="020B0604020202020204" pitchFamily="34" charset="0"/>
              </a:rPr>
              <a:t>decision support tool </a:t>
            </a:r>
            <a:r>
              <a:rPr lang="en-GB" sz="1200" dirty="0">
                <a:solidFill>
                  <a:srgbClr val="000000"/>
                </a:solidFill>
                <a:latin typeface="+mn-lt"/>
                <a:cs typeface="Arial" panose="020B0604020202020204" pitchFamily="34" charset="0"/>
              </a:rPr>
              <a:t>that helps </a:t>
            </a:r>
            <a:r>
              <a:rPr lang="en-GB" sz="1200" b="1" dirty="0">
                <a:solidFill>
                  <a:srgbClr val="000000"/>
                </a:solidFill>
                <a:latin typeface="+mn-lt"/>
                <a:cs typeface="Arial" panose="020B0604020202020204" pitchFamily="34" charset="0"/>
              </a:rPr>
              <a:t>identify potential invasive species threats </a:t>
            </a:r>
            <a:r>
              <a:rPr lang="en-GB" sz="1200" dirty="0">
                <a:solidFill>
                  <a:srgbClr val="000000"/>
                </a:solidFill>
                <a:latin typeface="+mn-lt"/>
                <a:cs typeface="Arial" panose="020B0604020202020204" pitchFamily="34" charset="0"/>
              </a:rPr>
              <a:t>to a country, state or province by comparing species lists from selected source areas to a country or state/province at risk.</a:t>
            </a:r>
          </a:p>
          <a:p>
            <a:endParaRPr lang="en-GB" sz="1200" dirty="0">
              <a:solidFill>
                <a:srgbClr val="000000"/>
              </a:solidFill>
              <a:latin typeface="+mn-lt"/>
              <a:cs typeface="Arial" panose="020B0604020202020204" pitchFamily="34" charset="0"/>
            </a:endParaRPr>
          </a:p>
          <a:p>
            <a:r>
              <a:rPr lang="en-GB" sz="1200" dirty="0">
                <a:solidFill>
                  <a:srgbClr val="000000"/>
                </a:solidFill>
                <a:latin typeface="+mn-lt"/>
                <a:cs typeface="Arial" panose="020B0604020202020204" pitchFamily="34" charset="0"/>
              </a:rPr>
              <a:t>The list of species can be filtered using various criteria (e.g. pathways, habitats and taxonomy) to focus on potential invasive species that may require more detailed risk assessment, surveillance, public awareness or direct action to prevent their introduction and spread.</a:t>
            </a:r>
          </a:p>
          <a:p>
            <a:endParaRPr lang="en-GB" sz="1200" dirty="0">
              <a:solidFill>
                <a:srgbClr val="000000"/>
              </a:solidFill>
              <a:latin typeface="+mn-lt"/>
              <a:cs typeface="Arial" panose="020B0604020202020204" pitchFamily="34" charset="0"/>
            </a:endParaRPr>
          </a:p>
          <a:p>
            <a:r>
              <a:rPr lang="en-GB" sz="1200" dirty="0">
                <a:solidFill>
                  <a:srgbClr val="000000"/>
                </a:solidFill>
                <a:latin typeface="+mn-lt"/>
                <a:cs typeface="Arial" panose="020B0604020202020204" pitchFamily="34" charset="0"/>
              </a:rPr>
              <a:t>Information from CABI </a:t>
            </a:r>
            <a:r>
              <a:rPr lang="en-GB" sz="1200" b="1" dirty="0">
                <a:solidFill>
                  <a:srgbClr val="000000"/>
                </a:solidFill>
                <a:latin typeface="+mn-lt"/>
                <a:cs typeface="Arial" panose="020B0604020202020204" pitchFamily="34" charset="0"/>
              </a:rPr>
              <a:t>Compendia datasheets </a:t>
            </a:r>
            <a:r>
              <a:rPr lang="en-GB" sz="1200" dirty="0">
                <a:solidFill>
                  <a:srgbClr val="000000"/>
                </a:solidFill>
                <a:latin typeface="+mn-lt"/>
                <a:cs typeface="Arial" panose="020B0604020202020204" pitchFamily="34" charset="0"/>
              </a:rPr>
              <a:t>is used to generate a list of species that are absent from the selected ‘</a:t>
            </a:r>
            <a:r>
              <a:rPr lang="en-GB" sz="1200" b="1" dirty="0">
                <a:solidFill>
                  <a:srgbClr val="000000"/>
                </a:solidFill>
                <a:latin typeface="+mn-lt"/>
                <a:cs typeface="Arial" panose="020B0604020202020204" pitchFamily="34" charset="0"/>
              </a:rPr>
              <a:t>area at risk</a:t>
            </a:r>
            <a:r>
              <a:rPr lang="en-GB" sz="1200" dirty="0">
                <a:solidFill>
                  <a:srgbClr val="000000"/>
                </a:solidFill>
                <a:latin typeface="+mn-lt"/>
                <a:cs typeface="Arial" panose="020B0604020202020204" pitchFamily="34" charset="0"/>
              </a:rPr>
              <a:t>’ but present in ‘</a:t>
            </a:r>
            <a:r>
              <a:rPr lang="en-GB" sz="1200" b="1" dirty="0">
                <a:solidFill>
                  <a:srgbClr val="000000"/>
                </a:solidFill>
                <a:latin typeface="+mn-lt"/>
                <a:cs typeface="Arial" panose="020B0604020202020204" pitchFamily="34" charset="0"/>
              </a:rPr>
              <a:t>source areas</a:t>
            </a:r>
            <a:r>
              <a:rPr lang="en-GB" sz="1200" dirty="0">
                <a:solidFill>
                  <a:srgbClr val="000000"/>
                </a:solidFill>
                <a:latin typeface="+mn-lt"/>
                <a:cs typeface="Arial" panose="020B0604020202020204" pitchFamily="34" charset="0"/>
              </a:rPr>
              <a:t>’.</a:t>
            </a:r>
          </a:p>
          <a:p>
            <a:endParaRPr lang="en-GB" sz="1200" dirty="0">
              <a:solidFill>
                <a:srgbClr val="000000"/>
              </a:solidFill>
              <a:latin typeface="+mn-lt"/>
              <a:cs typeface="Arial" panose="020B0604020202020204" pitchFamily="34" charset="0"/>
            </a:endParaRPr>
          </a:p>
          <a:p>
            <a:r>
              <a:rPr lang="en-GB" sz="1200" b="1" dirty="0">
                <a:solidFill>
                  <a:srgbClr val="000000"/>
                </a:solidFill>
                <a:latin typeface="+mn-lt"/>
                <a:cs typeface="Arial" panose="020B0604020202020204" pitchFamily="34" charset="0"/>
              </a:rPr>
              <a:t>Area at risk: </a:t>
            </a:r>
            <a:r>
              <a:rPr lang="en-GB" sz="1200" dirty="0">
                <a:solidFill>
                  <a:srgbClr val="000000"/>
                </a:solidFill>
                <a:latin typeface="+mn-lt"/>
                <a:cs typeface="Arial" panose="020B0604020202020204" pitchFamily="34" charset="0"/>
              </a:rPr>
              <a:t>Can be a country or Compendia subnational region. Species in the scan results are not recorded as present in the ‘area at risk’.</a:t>
            </a:r>
          </a:p>
          <a:p>
            <a:endParaRPr lang="en-GB" sz="1200" dirty="0">
              <a:solidFill>
                <a:srgbClr val="000000"/>
              </a:solidFill>
              <a:latin typeface="+mn-lt"/>
              <a:cs typeface="Arial" panose="020B0604020202020204" pitchFamily="34" charset="0"/>
            </a:endParaRPr>
          </a:p>
          <a:p>
            <a:r>
              <a:rPr lang="en-GB" sz="1200" b="1" dirty="0">
                <a:solidFill>
                  <a:srgbClr val="000000"/>
                </a:solidFill>
                <a:latin typeface="+mn-lt"/>
                <a:cs typeface="Arial" panose="020B0604020202020204" pitchFamily="34" charset="0"/>
              </a:rPr>
              <a:t>Source countries: </a:t>
            </a:r>
            <a:r>
              <a:rPr lang="en-GB" sz="1200" dirty="0">
                <a:solidFill>
                  <a:srgbClr val="000000"/>
                </a:solidFill>
                <a:latin typeface="+mn-lt"/>
                <a:cs typeface="Arial" panose="020B0604020202020204" pitchFamily="34" charset="0"/>
              </a:rPr>
              <a:t>Allows for multiple selection of countries. Species in the scan results are recorded as ‘present’ in one or more ‘source countries’.</a:t>
            </a:r>
          </a:p>
        </p:txBody>
      </p:sp>
      <p:sp>
        <p:nvSpPr>
          <p:cNvPr id="4" name="Slide Number Placeholder 3"/>
          <p:cNvSpPr>
            <a:spLocks noGrp="1"/>
          </p:cNvSpPr>
          <p:nvPr>
            <p:ph type="sldNum" sz="quarter" idx="5"/>
          </p:nvPr>
        </p:nvSpPr>
        <p:spPr/>
        <p:txBody>
          <a:bodyPr/>
          <a:lstStyle/>
          <a:p>
            <a:fld id="{70908594-7A58-7242-BA5C-327907F1CA6A}" type="slidenum">
              <a:rPr lang="en-US" smtClean="0"/>
              <a:t>3</a:t>
            </a:fld>
            <a:endParaRPr lang="en-US"/>
          </a:p>
        </p:txBody>
      </p:sp>
    </p:spTree>
    <p:extLst>
      <p:ext uri="{BB962C8B-B14F-4D97-AF65-F5344CB8AC3E}">
        <p14:creationId xmlns:p14="http://schemas.microsoft.com/office/powerpoint/2010/main" val="75284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4</a:t>
            </a:fld>
            <a:endParaRPr lang="en-GB"/>
          </a:p>
        </p:txBody>
      </p:sp>
    </p:spTree>
    <p:extLst>
      <p:ext uri="{BB962C8B-B14F-4D97-AF65-F5344CB8AC3E}">
        <p14:creationId xmlns:p14="http://schemas.microsoft.com/office/powerpoint/2010/main" val="412681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5</a:t>
            </a:fld>
            <a:endParaRPr lang="en-US"/>
          </a:p>
        </p:txBody>
      </p:sp>
    </p:spTree>
    <p:extLst>
      <p:ext uri="{BB962C8B-B14F-4D97-AF65-F5344CB8AC3E}">
        <p14:creationId xmlns:p14="http://schemas.microsoft.com/office/powerpoint/2010/main" val="166219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6</a:t>
            </a:fld>
            <a:endParaRPr lang="en-GB"/>
          </a:p>
        </p:txBody>
      </p:sp>
    </p:spTree>
    <p:extLst>
      <p:ext uri="{BB962C8B-B14F-4D97-AF65-F5344CB8AC3E}">
        <p14:creationId xmlns:p14="http://schemas.microsoft.com/office/powerpoint/2010/main" val="4126816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7</a:t>
            </a:fld>
            <a:endParaRPr lang="en-GB"/>
          </a:p>
        </p:txBody>
      </p:sp>
    </p:spTree>
    <p:extLst>
      <p:ext uri="{BB962C8B-B14F-4D97-AF65-F5344CB8AC3E}">
        <p14:creationId xmlns:p14="http://schemas.microsoft.com/office/powerpoint/2010/main" val="112839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cs typeface="Arial" panose="020B0604020202020204" pitchFamily="34" charset="0"/>
              </a:rPr>
              <a:t>Neighbouring geographic areas are those with land borders only. </a:t>
            </a:r>
          </a:p>
          <a:p>
            <a:endParaRPr lang="en-GB" dirty="0">
              <a:latin typeface="+mn-lt"/>
              <a:cs typeface="Arial" panose="020B0604020202020204" pitchFamily="34" charset="0"/>
            </a:endParaRPr>
          </a:p>
          <a:p>
            <a:r>
              <a:rPr lang="en-GB" dirty="0">
                <a:latin typeface="+mn-lt"/>
                <a:cs typeface="Arial" panose="020B0604020202020204" pitchFamily="34" charset="0"/>
              </a:rPr>
              <a:t>Individual countries and the states/provinces of some countries that have Compendia data can be selected from the dropdown selection box.</a:t>
            </a:r>
          </a:p>
          <a:p>
            <a:endParaRPr lang="en-GB" dirty="0">
              <a:latin typeface="+mn-lt"/>
              <a:cs typeface="Arial" panose="020B0604020202020204" pitchFamily="34" charset="0"/>
            </a:endParaRPr>
          </a:p>
          <a:p>
            <a:r>
              <a:rPr lang="en-GB" dirty="0">
                <a:latin typeface="+mn-lt"/>
                <a:cs typeface="Arial" panose="020B0604020202020204" pitchFamily="34" charset="0"/>
              </a:rPr>
              <a:t>The selected countries are shown to the right of the screen. Individual countries can be removed from the search by clicking on the ‘</a:t>
            </a:r>
            <a:r>
              <a:rPr lang="en-GB" dirty="0">
                <a:solidFill>
                  <a:srgbClr val="FF0000"/>
                </a:solidFill>
                <a:latin typeface="+mn-lt"/>
                <a:cs typeface="Arial" panose="020B0604020202020204" pitchFamily="34" charset="0"/>
              </a:rPr>
              <a:t>x</a:t>
            </a:r>
            <a:r>
              <a:rPr lang="en-GB" dirty="0">
                <a:latin typeface="+mn-lt"/>
                <a:cs typeface="Arial" panose="020B0604020202020204" pitchFamily="34" charset="0"/>
              </a:rPr>
              <a:t>’. which may be useful if you chose all countries in a continent but in fact wanted to remove the island territories for instance.</a:t>
            </a:r>
          </a:p>
          <a:p>
            <a:endParaRPr lang="en-GB" dirty="0">
              <a:latin typeface="+mn-lt"/>
              <a:cs typeface="Arial" panose="020B0604020202020204" pitchFamily="34" charset="0"/>
            </a:endParaRPr>
          </a:p>
          <a:p>
            <a:r>
              <a:rPr lang="en-GB" dirty="0">
                <a:latin typeface="+mn-lt"/>
                <a:cs typeface="Arial" panose="020B0604020202020204" pitchFamily="34" charset="0"/>
              </a:rPr>
              <a:t>You can come back to this screen to refine the list of source areas later.</a:t>
            </a:r>
          </a:p>
        </p:txBody>
      </p:sp>
      <p:sp>
        <p:nvSpPr>
          <p:cNvPr id="4" name="Slide Number Placeholder 3"/>
          <p:cNvSpPr>
            <a:spLocks noGrp="1"/>
          </p:cNvSpPr>
          <p:nvPr>
            <p:ph type="sldNum" sz="quarter" idx="10"/>
          </p:nvPr>
        </p:nvSpPr>
        <p:spPr/>
        <p:txBody>
          <a:bodyPr/>
          <a:lstStyle/>
          <a:p>
            <a:fld id="{98055286-2640-4854-A921-823BA7D2A0F0}" type="slidenum">
              <a:rPr lang="en-GB" smtClean="0"/>
              <a:t>8</a:t>
            </a:fld>
            <a:endParaRPr lang="en-GB"/>
          </a:p>
        </p:txBody>
      </p:sp>
    </p:spTree>
    <p:extLst>
      <p:ext uri="{BB962C8B-B14F-4D97-AF65-F5344CB8AC3E}">
        <p14:creationId xmlns:p14="http://schemas.microsoft.com/office/powerpoint/2010/main" val="523402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Arial" panose="020B0604020202020204" pitchFamily="34" charset="0"/>
              </a:rPr>
              <a:t>Trade partners</a:t>
            </a:r>
          </a:p>
          <a:p>
            <a:endParaRPr lang="en-GB" sz="1200" b="1" i="0" kern="1200" dirty="0">
              <a:solidFill>
                <a:schemeClr val="tx1"/>
              </a:solidFill>
              <a:effectLst/>
              <a:latin typeface="+mn-lt"/>
              <a:ea typeface="+mn-ea"/>
              <a:cs typeface="Arial" panose="020B0604020202020204" pitchFamily="34" charset="0"/>
            </a:endParaRPr>
          </a:p>
          <a:p>
            <a:r>
              <a:rPr lang="en-GB" sz="1200" b="0" i="0" kern="1200" dirty="0">
                <a:solidFill>
                  <a:schemeClr val="tx1"/>
                </a:solidFill>
                <a:effectLst/>
                <a:latin typeface="+mn-lt"/>
                <a:ea typeface="+mn-ea"/>
                <a:cs typeface="Arial" panose="020B0604020202020204" pitchFamily="34" charset="0"/>
              </a:rPr>
              <a:t>The tool presents two lists of trade partners from which the ‘area at risk’ imports goods. The first list considers trade of all commodities and could be used as a general indicator of links between partners. The second list only considers trade of imported animal and plant commodities and so represents a more focused list of partners which could be a potential source of new pests and diseases through imports. The lists are ordered by the total value (in USD) of trade imports.</a:t>
            </a:r>
          </a:p>
          <a:p>
            <a:endParaRPr lang="en-GB" sz="1200" b="0" i="0" kern="1200" dirty="0">
              <a:solidFill>
                <a:schemeClr val="tx1"/>
              </a:solidFill>
              <a:effectLst/>
              <a:latin typeface="+mn-lt"/>
              <a:ea typeface="+mn-ea"/>
              <a:cs typeface="Arial" panose="020B0604020202020204" pitchFamily="34" charset="0"/>
            </a:endParaRPr>
          </a:p>
          <a:p>
            <a:r>
              <a:rPr lang="en-GB" sz="1200" b="1" i="0" kern="1200" dirty="0">
                <a:solidFill>
                  <a:schemeClr val="tx1"/>
                </a:solidFill>
                <a:effectLst/>
                <a:latin typeface="+mn-lt"/>
                <a:ea typeface="+mn-ea"/>
                <a:cs typeface="Arial" panose="020B0604020202020204" pitchFamily="34" charset="0"/>
              </a:rPr>
              <a:t>Matching climates</a:t>
            </a:r>
          </a:p>
          <a:p>
            <a:endParaRPr lang="en-GB" sz="1200" b="1" i="0" kern="1200" dirty="0">
              <a:solidFill>
                <a:schemeClr val="tx1"/>
              </a:solidFill>
              <a:effectLst/>
              <a:latin typeface="+mn-lt"/>
              <a:ea typeface="+mn-ea"/>
              <a:cs typeface="Arial" panose="020B0604020202020204" pitchFamily="34" charset="0"/>
            </a:endParaRPr>
          </a:p>
          <a:p>
            <a:r>
              <a:rPr lang="en-GB" sz="1200" b="0" i="0" kern="1200" dirty="0">
                <a:solidFill>
                  <a:schemeClr val="tx1"/>
                </a:solidFill>
                <a:effectLst/>
                <a:latin typeface="+mn-lt"/>
                <a:ea typeface="+mn-ea"/>
                <a:cs typeface="Arial" panose="020B0604020202020204" pitchFamily="34" charset="0"/>
              </a:rPr>
              <a:t>When an ‘Area at risk’ is selected and construction of a scan is initiated, all the different climate zones found within the ‘Area’ are listed. It is possible to select all or some of those climate zones. As this is done, areas with matching climate zones are listed on the right hand side of the ‘Submit scan’ selection box.</a:t>
            </a:r>
          </a:p>
          <a:p>
            <a:endParaRPr lang="en-GB" sz="1200" b="0" i="0" kern="1200" dirty="0">
              <a:solidFill>
                <a:schemeClr val="tx1"/>
              </a:solidFill>
              <a:effectLst/>
              <a:latin typeface="+mn-lt"/>
              <a:ea typeface="+mn-ea"/>
              <a:cs typeface="Arial" panose="020B0604020202020204" pitchFamily="34" charset="0"/>
            </a:endParaRPr>
          </a:p>
          <a:p>
            <a:r>
              <a:rPr lang="en-GB" sz="1200" b="0" i="0" kern="1200" dirty="0">
                <a:solidFill>
                  <a:schemeClr val="tx1"/>
                </a:solidFill>
                <a:effectLst/>
                <a:latin typeface="+mn-lt"/>
                <a:ea typeface="+mn-ea"/>
                <a:cs typeface="Arial" panose="020B0604020202020204" pitchFamily="34" charset="0"/>
              </a:rPr>
              <a:t>This functionality enables a global scan to be run to include invasive species and crop pests that are present in areas with similar climatic zones to those of the ‘Area at risk’ but are not recorded as present there.</a:t>
            </a:r>
          </a:p>
          <a:p>
            <a:endParaRPr lang="en-GB" sz="1200" b="0" i="0" kern="1200" dirty="0">
              <a:solidFill>
                <a:schemeClr val="tx1"/>
              </a:solidFill>
              <a:effectLst/>
              <a:latin typeface="+mn-lt"/>
              <a:ea typeface="+mn-ea"/>
              <a:cs typeface="Arial" panose="020B0604020202020204" pitchFamily="34" charset="0"/>
            </a:endParaRPr>
          </a:p>
          <a:p>
            <a:r>
              <a:rPr lang="en-GB" sz="1200" b="0" i="0" kern="1200" dirty="0">
                <a:solidFill>
                  <a:schemeClr val="tx1"/>
                </a:solidFill>
                <a:effectLst/>
                <a:latin typeface="+mn-lt"/>
                <a:ea typeface="+mn-ea"/>
                <a:cs typeface="Arial" panose="020B0604020202020204" pitchFamily="34" charset="0"/>
              </a:rPr>
              <a:t>Further details are included in the tool Help page.</a:t>
            </a:r>
          </a:p>
          <a:p>
            <a:endParaRPr lang="en-GB" dirty="0"/>
          </a:p>
        </p:txBody>
      </p:sp>
      <p:sp>
        <p:nvSpPr>
          <p:cNvPr id="4" name="Slide Number Placeholder 3"/>
          <p:cNvSpPr>
            <a:spLocks noGrp="1"/>
          </p:cNvSpPr>
          <p:nvPr>
            <p:ph type="sldNum" sz="quarter" idx="10"/>
          </p:nvPr>
        </p:nvSpPr>
        <p:spPr/>
        <p:txBody>
          <a:bodyPr/>
          <a:lstStyle/>
          <a:p>
            <a:fld id="{98055286-2640-4854-A921-823BA7D2A0F0}" type="slidenum">
              <a:rPr lang="en-GB" smtClean="0"/>
              <a:t>9</a:t>
            </a:fld>
            <a:endParaRPr lang="en-GB"/>
          </a:p>
        </p:txBody>
      </p:sp>
    </p:spTree>
    <p:extLst>
      <p:ext uri="{BB962C8B-B14F-4D97-AF65-F5344CB8AC3E}">
        <p14:creationId xmlns:p14="http://schemas.microsoft.com/office/powerpoint/2010/main" val="268716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0000"/>
                </a:solidFill>
                <a:latin typeface="+mn-lt"/>
                <a:cs typeface="Arial" panose="020B0604020202020204" pitchFamily="34" charset="0"/>
              </a:rPr>
              <a:t>Pathways: </a:t>
            </a:r>
            <a:r>
              <a:rPr lang="en-GB" sz="1200" dirty="0">
                <a:solidFill>
                  <a:srgbClr val="000000"/>
                </a:solidFill>
                <a:latin typeface="+mn-lt"/>
                <a:cs typeface="Arial" panose="020B0604020202020204" pitchFamily="34" charset="0"/>
              </a:rPr>
              <a:t>the pathway(s) of introduction - as a ‘stowaway’, ‘contaminant’ or ‘unaided’. </a:t>
            </a:r>
          </a:p>
          <a:p>
            <a:endParaRPr lang="en-GB" sz="1200" dirty="0">
              <a:solidFill>
                <a:srgbClr val="000000"/>
              </a:solidFill>
              <a:latin typeface="+mn-lt"/>
              <a:cs typeface="Arial" panose="020B0604020202020204" pitchFamily="34" charset="0"/>
            </a:endParaRPr>
          </a:p>
          <a:p>
            <a:r>
              <a:rPr lang="en-GB" sz="1200" b="1" dirty="0">
                <a:solidFill>
                  <a:srgbClr val="000000"/>
                </a:solidFill>
                <a:latin typeface="+mn-lt"/>
                <a:cs typeface="Arial" panose="020B0604020202020204" pitchFamily="34" charset="0"/>
              </a:rPr>
              <a:t>Habitats: </a:t>
            </a:r>
            <a:r>
              <a:rPr lang="en-GB" sz="1200" dirty="0">
                <a:solidFill>
                  <a:srgbClr val="000000"/>
                </a:solidFill>
                <a:latin typeface="+mn-lt"/>
                <a:cs typeface="Arial" panose="020B0604020202020204" pitchFamily="34" charset="0"/>
              </a:rPr>
              <a:t>the habitat(s) where the species has been recorded (‘terrestrial – managed’, ‘terrestrial - natural/semi-natural’, ‘littoral’, ‘marine’, ‘freshwater’, ‘brackish’, ‘other’). </a:t>
            </a:r>
          </a:p>
          <a:p>
            <a:endParaRPr lang="en-GB" sz="1200" dirty="0">
              <a:solidFill>
                <a:srgbClr val="000000"/>
              </a:solidFill>
              <a:latin typeface="+mn-lt"/>
              <a:cs typeface="Arial" panose="020B0604020202020204" pitchFamily="34" charset="0"/>
            </a:endParaRPr>
          </a:p>
          <a:p>
            <a:r>
              <a:rPr lang="en-GB" sz="1200" b="1" dirty="0">
                <a:solidFill>
                  <a:srgbClr val="000000"/>
                </a:solidFill>
                <a:latin typeface="+mn-lt"/>
                <a:cs typeface="Arial" panose="020B0604020202020204" pitchFamily="34" charset="0"/>
              </a:rPr>
              <a:t>Taxonomy: </a:t>
            </a:r>
            <a:r>
              <a:rPr lang="en-GB" sz="1200" dirty="0">
                <a:solidFill>
                  <a:srgbClr val="000000"/>
                </a:solidFill>
                <a:latin typeface="+mn-lt"/>
                <a:cs typeface="Arial" panose="020B0604020202020204" pitchFamily="34" charset="0"/>
              </a:rPr>
              <a:t>uses broad taxonomic groups (‘bacteria’, ‘fungi/</a:t>
            </a:r>
            <a:r>
              <a:rPr lang="en-GB" sz="1200" dirty="0" err="1">
                <a:solidFill>
                  <a:srgbClr val="000000"/>
                </a:solidFill>
                <a:latin typeface="+mn-lt"/>
                <a:cs typeface="Arial" panose="020B0604020202020204" pitchFamily="34" charset="0"/>
              </a:rPr>
              <a:t>Chromista</a:t>
            </a:r>
            <a:r>
              <a:rPr lang="en-GB" sz="1200" dirty="0">
                <a:solidFill>
                  <a:srgbClr val="000000"/>
                </a:solidFill>
                <a:latin typeface="+mn-lt"/>
                <a:cs typeface="Arial" panose="020B0604020202020204" pitchFamily="34" charset="0"/>
              </a:rPr>
              <a:t>’, ‘invertebrates’, ‘plants’, ‘protozoa’, ‘vertebrates’ and ‘viruses’). Further taxonomic levels (to family) are included in the CSV output. </a:t>
            </a:r>
          </a:p>
          <a:p>
            <a:endParaRPr lang="en-GB" sz="1200" b="1" dirty="0">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mn-lt"/>
                <a:cs typeface="Arial" panose="020B0604020202020204" pitchFamily="34" charset="0"/>
              </a:rPr>
              <a:t>Plant hosts*: </a:t>
            </a:r>
            <a:r>
              <a:rPr lang="en-GB" sz="1200" dirty="0">
                <a:solidFill>
                  <a:srgbClr val="000000"/>
                </a:solidFill>
                <a:latin typeface="+mn-lt"/>
                <a:cs typeface="Arial" panose="020B0604020202020204" pitchFamily="34" charset="0"/>
              </a:rPr>
              <a:t>one or more plant hosts may be selected using the scientific or common name. These may of interest because they are hosts at risk of damage or potential pathways of entry. </a:t>
            </a:r>
            <a:r>
              <a:rPr lang="en-GB" sz="1200" kern="1200" dirty="0">
                <a:solidFill>
                  <a:schemeClr val="tx1"/>
                </a:solidFill>
                <a:effectLst/>
                <a:latin typeface="+mn-lt"/>
                <a:ea typeface="+mn-ea"/>
                <a:cs typeface="Arial" panose="020B0604020202020204" pitchFamily="34" charset="0"/>
              </a:rPr>
              <a:t>When selecting a crop by common name, please check the scientific name is correct. You may also find that there are multiple entries for common crops under the genus and individual species names, please select all that apply to ensure the pest list is complete. </a:t>
            </a:r>
          </a:p>
          <a:p>
            <a:endParaRPr lang="en-GB" sz="1200" dirty="0">
              <a:solidFill>
                <a:srgbClr val="000000"/>
              </a:solidFill>
              <a:latin typeface="+mn-lt"/>
              <a:cs typeface="Arial" panose="020B0604020202020204" pitchFamily="34" charset="0"/>
            </a:endParaRPr>
          </a:p>
          <a:p>
            <a:r>
              <a:rPr lang="en-GB" sz="1200" b="1" dirty="0">
                <a:solidFill>
                  <a:srgbClr val="000000"/>
                </a:solidFill>
                <a:latin typeface="+mn-lt"/>
                <a:cs typeface="Arial" panose="020B0604020202020204" pitchFamily="34" charset="0"/>
              </a:rPr>
              <a:t>Plant parts in trade*: </a:t>
            </a:r>
            <a:r>
              <a:rPr lang="en-GB" sz="1200" dirty="0">
                <a:solidFill>
                  <a:srgbClr val="000000"/>
                </a:solidFill>
                <a:latin typeface="+mn-lt"/>
                <a:cs typeface="Arial" panose="020B0604020202020204" pitchFamily="34" charset="0"/>
              </a:rPr>
              <a:t>the plant parts liable to carry a pest in trade or transport. </a:t>
            </a:r>
          </a:p>
          <a:p>
            <a:endParaRPr lang="en-GB" sz="1200" dirty="0">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mn-lt"/>
                <a:cs typeface="Arial" panose="020B0604020202020204" pitchFamily="34" charset="0"/>
              </a:rPr>
              <a:t>*Included in the CPC Premium version only, you must be signed into the CPC to access these filters</a:t>
            </a:r>
          </a:p>
          <a:p>
            <a:endParaRPr lang="en-GB" sz="1200" dirty="0">
              <a:solidFill>
                <a:srgbClr val="000000"/>
              </a:solidFill>
              <a:latin typeface="+mn-lt"/>
              <a:cs typeface="Arial" panose="020B0604020202020204" pitchFamily="34" charset="0"/>
            </a:endParaRPr>
          </a:p>
          <a:p>
            <a:r>
              <a:rPr lang="en-GB" sz="1200" b="1" dirty="0">
                <a:solidFill>
                  <a:srgbClr val="000000"/>
                </a:solidFill>
                <a:latin typeface="+mn-lt"/>
                <a:cs typeface="Arial" panose="020B0604020202020204" pitchFamily="34" charset="0"/>
              </a:rPr>
              <a:t>Note</a:t>
            </a:r>
            <a:r>
              <a:rPr lang="en-GB" sz="1200" dirty="0">
                <a:solidFill>
                  <a:srgbClr val="000000"/>
                </a:solidFill>
                <a:latin typeface="+mn-lt"/>
                <a:cs typeface="Arial" panose="020B0604020202020204" pitchFamily="34" charset="0"/>
              </a:rPr>
              <a:t>: when Pathways, Habitats or Plant parts in trade are selected as a filter, the tool will expand your search to include species for which there are no data available. These are incomplete datasets and selecting some options may not reduce your total results by many species. The scan results and CSV output indicate the sections that are missing for each species.</a:t>
            </a:r>
          </a:p>
          <a:p>
            <a:endParaRPr lang="en-GB" sz="1200" dirty="0">
              <a:solidFill>
                <a:srgbClr val="000000"/>
              </a:solidFill>
              <a:latin typeface="+mn-lt"/>
              <a:cs typeface="Arial" panose="020B0604020202020204" pitchFamily="34" charset="0"/>
            </a:endParaRPr>
          </a:p>
          <a:p>
            <a:r>
              <a:rPr lang="en-GB" sz="1200" dirty="0">
                <a:solidFill>
                  <a:srgbClr val="000000"/>
                </a:solidFill>
                <a:latin typeface="+mn-lt"/>
                <a:cs typeface="Arial" panose="020B0604020202020204" pitchFamily="34" charset="0"/>
              </a:rPr>
              <a:t>You can extend the scan or narrow the results list by revisiting the filters or removing entries from the </a:t>
            </a:r>
            <a:r>
              <a:rPr lang="en-GB" sz="1200" b="1" dirty="0">
                <a:solidFill>
                  <a:srgbClr val="000000"/>
                </a:solidFill>
                <a:latin typeface="+mn-lt"/>
                <a:cs typeface="Arial" panose="020B0604020202020204" pitchFamily="34" charset="0"/>
              </a:rPr>
              <a:t>Current search </a:t>
            </a:r>
            <a:r>
              <a:rPr lang="en-GB" sz="1200" dirty="0">
                <a:solidFill>
                  <a:srgbClr val="000000"/>
                </a:solidFill>
                <a:latin typeface="+mn-lt"/>
                <a:cs typeface="Arial" panose="020B0604020202020204" pitchFamily="34" charset="0"/>
              </a:rPr>
              <a:t>by clicking on the ‘x’ after the term.</a:t>
            </a:r>
          </a:p>
        </p:txBody>
      </p:sp>
      <p:sp>
        <p:nvSpPr>
          <p:cNvPr id="4" name="Slide Number Placeholder 3"/>
          <p:cNvSpPr>
            <a:spLocks noGrp="1"/>
          </p:cNvSpPr>
          <p:nvPr>
            <p:ph type="sldNum" sz="quarter" idx="10"/>
          </p:nvPr>
        </p:nvSpPr>
        <p:spPr/>
        <p:txBody>
          <a:bodyPr/>
          <a:lstStyle/>
          <a:p>
            <a:fld id="{98055286-2640-4854-A921-823BA7D2A0F0}" type="slidenum">
              <a:rPr lang="en-GB" smtClean="0"/>
              <a:t>10</a:t>
            </a:fld>
            <a:endParaRPr lang="en-GB"/>
          </a:p>
        </p:txBody>
      </p:sp>
    </p:spTree>
    <p:extLst>
      <p:ext uri="{BB962C8B-B14F-4D97-AF65-F5344CB8AC3E}">
        <p14:creationId xmlns:p14="http://schemas.microsoft.com/office/powerpoint/2010/main" val="4126816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13" Type="http://schemas.openxmlformats.org/officeDocument/2006/relationships/image" Target="../media/image28.gif"/><Relationship Id="rId18" Type="http://schemas.openxmlformats.org/officeDocument/2006/relationships/image" Target="../media/image33.gif"/><Relationship Id="rId26" Type="http://schemas.openxmlformats.org/officeDocument/2006/relationships/image" Target="../media/image41.gif"/><Relationship Id="rId39" Type="http://schemas.openxmlformats.org/officeDocument/2006/relationships/image" Target="../media/image54.gif"/><Relationship Id="rId21" Type="http://schemas.openxmlformats.org/officeDocument/2006/relationships/image" Target="../media/image36.gif"/><Relationship Id="rId34" Type="http://schemas.openxmlformats.org/officeDocument/2006/relationships/image" Target="../media/image49.gif"/><Relationship Id="rId42" Type="http://schemas.openxmlformats.org/officeDocument/2006/relationships/image" Target="../media/image57.gif"/><Relationship Id="rId47" Type="http://schemas.openxmlformats.org/officeDocument/2006/relationships/image" Target="../media/image62.gif"/><Relationship Id="rId50" Type="http://schemas.openxmlformats.org/officeDocument/2006/relationships/image" Target="../media/image65.gif"/><Relationship Id="rId7" Type="http://schemas.openxmlformats.org/officeDocument/2006/relationships/image" Target="../media/image22.gif"/><Relationship Id="rId2" Type="http://schemas.openxmlformats.org/officeDocument/2006/relationships/image" Target="../media/image17.gif"/><Relationship Id="rId16" Type="http://schemas.openxmlformats.org/officeDocument/2006/relationships/image" Target="../media/image31.gif"/><Relationship Id="rId29" Type="http://schemas.openxmlformats.org/officeDocument/2006/relationships/image" Target="../media/image44.gif"/><Relationship Id="rId11" Type="http://schemas.openxmlformats.org/officeDocument/2006/relationships/image" Target="../media/image26.gif"/><Relationship Id="rId24" Type="http://schemas.openxmlformats.org/officeDocument/2006/relationships/image" Target="../media/image39.gif"/><Relationship Id="rId32" Type="http://schemas.openxmlformats.org/officeDocument/2006/relationships/image" Target="../media/image47.gif"/><Relationship Id="rId37" Type="http://schemas.openxmlformats.org/officeDocument/2006/relationships/image" Target="../media/image52.gif"/><Relationship Id="rId40" Type="http://schemas.openxmlformats.org/officeDocument/2006/relationships/image" Target="../media/image55.gif"/><Relationship Id="rId45" Type="http://schemas.openxmlformats.org/officeDocument/2006/relationships/image" Target="../media/image60.gif"/><Relationship Id="rId5" Type="http://schemas.openxmlformats.org/officeDocument/2006/relationships/image" Target="../media/image20.gif"/><Relationship Id="rId15" Type="http://schemas.openxmlformats.org/officeDocument/2006/relationships/image" Target="../media/image30.gif"/><Relationship Id="rId23" Type="http://schemas.openxmlformats.org/officeDocument/2006/relationships/image" Target="../media/image38.gif"/><Relationship Id="rId28" Type="http://schemas.openxmlformats.org/officeDocument/2006/relationships/image" Target="../media/image43.gif"/><Relationship Id="rId36" Type="http://schemas.openxmlformats.org/officeDocument/2006/relationships/image" Target="../media/image51.gif"/><Relationship Id="rId49" Type="http://schemas.openxmlformats.org/officeDocument/2006/relationships/image" Target="../media/image64.gif"/><Relationship Id="rId10" Type="http://schemas.openxmlformats.org/officeDocument/2006/relationships/image" Target="../media/image25.gif"/><Relationship Id="rId19" Type="http://schemas.openxmlformats.org/officeDocument/2006/relationships/image" Target="../media/image34.gif"/><Relationship Id="rId31" Type="http://schemas.openxmlformats.org/officeDocument/2006/relationships/image" Target="../media/image46.gif"/><Relationship Id="rId44" Type="http://schemas.openxmlformats.org/officeDocument/2006/relationships/image" Target="../media/image59.gif"/><Relationship Id="rId4" Type="http://schemas.openxmlformats.org/officeDocument/2006/relationships/image" Target="../media/image19.gif"/><Relationship Id="rId9" Type="http://schemas.openxmlformats.org/officeDocument/2006/relationships/image" Target="../media/image24.gif"/><Relationship Id="rId14" Type="http://schemas.openxmlformats.org/officeDocument/2006/relationships/image" Target="../media/image29.gif"/><Relationship Id="rId22" Type="http://schemas.openxmlformats.org/officeDocument/2006/relationships/image" Target="../media/image37.gif"/><Relationship Id="rId27" Type="http://schemas.openxmlformats.org/officeDocument/2006/relationships/image" Target="../media/image42.gif"/><Relationship Id="rId30" Type="http://schemas.openxmlformats.org/officeDocument/2006/relationships/image" Target="../media/image45.gif"/><Relationship Id="rId35" Type="http://schemas.openxmlformats.org/officeDocument/2006/relationships/image" Target="../media/image50.gif"/><Relationship Id="rId43" Type="http://schemas.openxmlformats.org/officeDocument/2006/relationships/image" Target="../media/image58.gif"/><Relationship Id="rId48" Type="http://schemas.openxmlformats.org/officeDocument/2006/relationships/image" Target="../media/image63.gif"/><Relationship Id="rId8" Type="http://schemas.openxmlformats.org/officeDocument/2006/relationships/image" Target="../media/image23.gif"/><Relationship Id="rId51" Type="http://schemas.openxmlformats.org/officeDocument/2006/relationships/image" Target="../media/image66.emf"/><Relationship Id="rId3" Type="http://schemas.openxmlformats.org/officeDocument/2006/relationships/image" Target="../media/image18.gif"/><Relationship Id="rId12" Type="http://schemas.openxmlformats.org/officeDocument/2006/relationships/image" Target="../media/image27.gif"/><Relationship Id="rId17" Type="http://schemas.openxmlformats.org/officeDocument/2006/relationships/image" Target="../media/image32.gif"/><Relationship Id="rId25" Type="http://schemas.openxmlformats.org/officeDocument/2006/relationships/image" Target="../media/image40.gif"/><Relationship Id="rId33" Type="http://schemas.openxmlformats.org/officeDocument/2006/relationships/image" Target="../media/image48.gif"/><Relationship Id="rId38" Type="http://schemas.openxmlformats.org/officeDocument/2006/relationships/image" Target="../media/image53.gif"/><Relationship Id="rId46" Type="http://schemas.openxmlformats.org/officeDocument/2006/relationships/image" Target="../media/image61.gif"/><Relationship Id="rId20" Type="http://schemas.openxmlformats.org/officeDocument/2006/relationships/image" Target="../media/image35.gif"/><Relationship Id="rId41" Type="http://schemas.openxmlformats.org/officeDocument/2006/relationships/image" Target="../media/image56.gif"/><Relationship Id="rId1" Type="http://schemas.openxmlformats.org/officeDocument/2006/relationships/slideMaster" Target="../slideMasters/slideMaster1.xml"/><Relationship Id="rId6" Type="http://schemas.openxmlformats.org/officeDocument/2006/relationships/image" Target="../media/image21.gi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Master" Target="../slideMasters/slideMaster1.xml"/><Relationship Id="rId4" Type="http://schemas.openxmlformats.org/officeDocument/2006/relationships/image" Target="../media/image77.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AB0320-A8F8-9145-9375-AD410D6926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4398964"/>
          </a:xfrm>
          <a:prstGeom prst="rect">
            <a:avLst/>
          </a:prstGeom>
        </p:spPr>
      </p:pic>
      <p:sp>
        <p:nvSpPr>
          <p:cNvPr id="21" name="Picture Placeholder 20">
            <a:extLst>
              <a:ext uri="{FF2B5EF4-FFF2-40B4-BE49-F238E27FC236}">
                <a16:creationId xmlns:a16="http://schemas.microsoft.com/office/drawing/2014/main" id="{90BC2ECB-A510-8446-ACC0-0E2D63A36D67}"/>
              </a:ext>
            </a:extLst>
          </p:cNvPr>
          <p:cNvSpPr>
            <a:spLocks noGrp="1"/>
          </p:cNvSpPr>
          <p:nvPr>
            <p:ph type="pic" sz="quarter" idx="10" hasCustomPrompt="1"/>
          </p:nvPr>
        </p:nvSpPr>
        <p:spPr>
          <a:xfrm>
            <a:off x="0" y="0"/>
            <a:ext cx="12191999" cy="4398964"/>
          </a:xfrm>
          <a:prstGeom prst="rect">
            <a:avLst/>
          </a:prstGeom>
        </p:spPr>
        <p:txBody>
          <a:bodyPr/>
          <a:lstStyle>
            <a:lvl1pPr>
              <a:defRPr>
                <a:solidFill>
                  <a:schemeClr val="tx1"/>
                </a:solidFill>
              </a:defRPr>
            </a:lvl1pPr>
          </a:lstStyle>
          <a:p>
            <a:r>
              <a:rPr lang="en-US" dirty="0"/>
              <a:t>Click icon to change image.</a:t>
            </a:r>
          </a:p>
        </p:txBody>
      </p:sp>
      <p:sp>
        <p:nvSpPr>
          <p:cNvPr id="7" name="Rectangle 6">
            <a:extLst>
              <a:ext uri="{FF2B5EF4-FFF2-40B4-BE49-F238E27FC236}">
                <a16:creationId xmlns:a16="http://schemas.microsoft.com/office/drawing/2014/main" id="{829CE29D-E029-464C-9EC0-2985BAD973D3}"/>
              </a:ext>
            </a:extLst>
          </p:cNvPr>
          <p:cNvSpPr/>
          <p:nvPr userDrawn="1"/>
        </p:nvSpPr>
        <p:spPr>
          <a:xfrm>
            <a:off x="0" y="4399280"/>
            <a:ext cx="12192000" cy="1889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DDAD466-6E3F-4E47-96FC-325392024892}"/>
              </a:ext>
            </a:extLst>
          </p:cNvPr>
          <p:cNvSpPr>
            <a:spLocks noGrp="1"/>
          </p:cNvSpPr>
          <p:nvPr>
            <p:ph type="subTitle" idx="1"/>
          </p:nvPr>
        </p:nvSpPr>
        <p:spPr>
          <a:xfrm>
            <a:off x="0" y="4663111"/>
            <a:ext cx="12192000" cy="320061"/>
          </a:xfrm>
          <a:prstGeom prst="rect">
            <a:avLst/>
          </a:prstGeom>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 name="Title 1">
            <a:extLst>
              <a:ext uri="{FF2B5EF4-FFF2-40B4-BE49-F238E27FC236}">
                <a16:creationId xmlns:a16="http://schemas.microsoft.com/office/drawing/2014/main" id="{66184FDE-357D-E74A-A066-D57E2FC7DF36}"/>
              </a:ext>
            </a:extLst>
          </p:cNvPr>
          <p:cNvSpPr>
            <a:spLocks noGrp="1"/>
          </p:cNvSpPr>
          <p:nvPr>
            <p:ph type="ctrTitle"/>
          </p:nvPr>
        </p:nvSpPr>
        <p:spPr>
          <a:xfrm>
            <a:off x="0" y="2339163"/>
            <a:ext cx="12192000" cy="2059800"/>
          </a:xfrm>
          <a:gradFill flip="none" rotWithShape="1">
            <a:gsLst>
              <a:gs pos="53000">
                <a:srgbClr val="000000">
                  <a:alpha val="35000"/>
                </a:srgbClr>
              </a:gs>
              <a:gs pos="0">
                <a:schemeClr val="tx1">
                  <a:alpha val="60000"/>
                </a:schemeClr>
              </a:gs>
              <a:gs pos="100000">
                <a:schemeClr val="tx1">
                  <a:alpha val="0"/>
                </a:schemeClr>
              </a:gs>
            </a:gsLst>
            <a:lin ang="16200000" scaled="1"/>
            <a:tileRect/>
          </a:gradFill>
        </p:spPr>
        <p:txBody>
          <a:bodyPr tIns="180000" bIns="180000" anchor="b">
            <a:normAutofit/>
          </a:bodyPr>
          <a:lstStyle>
            <a:lvl1pPr algn="ctr">
              <a:defRPr sz="5400" b="1" i="0">
                <a:solidFill>
                  <a:schemeClr val="bg1"/>
                </a:solidFill>
                <a:latin typeface="+mj-lt"/>
                <a:cs typeface="Arial" panose="020B0604020202020204" pitchFamily="34" charset="0"/>
              </a:defRPr>
            </a:lvl1pPr>
          </a:lstStyle>
          <a:p>
            <a:r>
              <a:rPr lang="en-GB"/>
              <a:t>Click to edit Master title style</a:t>
            </a:r>
            <a:endParaRPr lang="en-US" dirty="0"/>
          </a:p>
        </p:txBody>
      </p:sp>
      <p:sp>
        <p:nvSpPr>
          <p:cNvPr id="9" name="Text Placeholder 8">
            <a:extLst>
              <a:ext uri="{FF2B5EF4-FFF2-40B4-BE49-F238E27FC236}">
                <a16:creationId xmlns:a16="http://schemas.microsoft.com/office/drawing/2014/main" id="{360AB326-8565-F149-8EDB-A7DDAFE110EE}"/>
              </a:ext>
            </a:extLst>
          </p:cNvPr>
          <p:cNvSpPr>
            <a:spLocks noGrp="1"/>
          </p:cNvSpPr>
          <p:nvPr>
            <p:ph type="body" sz="quarter" idx="11" hasCustomPrompt="1"/>
          </p:nvPr>
        </p:nvSpPr>
        <p:spPr>
          <a:xfrm>
            <a:off x="0" y="5309055"/>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Data collected by (names of contributors and production team)</a:t>
            </a:r>
          </a:p>
        </p:txBody>
      </p:sp>
      <p:sp>
        <p:nvSpPr>
          <p:cNvPr id="17" name="Text Placeholder 8">
            <a:extLst>
              <a:ext uri="{FF2B5EF4-FFF2-40B4-BE49-F238E27FC236}">
                <a16:creationId xmlns:a16="http://schemas.microsoft.com/office/drawing/2014/main" id="{D7FCC715-0815-0D47-A9CA-D57DAC96051D}"/>
              </a:ext>
            </a:extLst>
          </p:cNvPr>
          <p:cNvSpPr>
            <a:spLocks noGrp="1"/>
          </p:cNvSpPr>
          <p:nvPr>
            <p:ph type="body" sz="quarter" idx="12" hasCustomPrompt="1"/>
          </p:nvPr>
        </p:nvSpPr>
        <p:spPr>
          <a:xfrm>
            <a:off x="0" y="5629116"/>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Analysis and Compilation by (names of contributors)</a:t>
            </a:r>
          </a:p>
        </p:txBody>
      </p:sp>
      <p:sp>
        <p:nvSpPr>
          <p:cNvPr id="18" name="Text Placeholder 8">
            <a:extLst>
              <a:ext uri="{FF2B5EF4-FFF2-40B4-BE49-F238E27FC236}">
                <a16:creationId xmlns:a16="http://schemas.microsoft.com/office/drawing/2014/main" id="{A053E51A-6C17-8F4E-9F26-B9E529C42CEC}"/>
              </a:ext>
            </a:extLst>
          </p:cNvPr>
          <p:cNvSpPr>
            <a:spLocks noGrp="1"/>
          </p:cNvSpPr>
          <p:nvPr>
            <p:ph type="body" sz="quarter" idx="13" hasCustomPrompt="1"/>
          </p:nvPr>
        </p:nvSpPr>
        <p:spPr>
          <a:xfrm>
            <a:off x="-1" y="5949177"/>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Presenters name, date, event</a:t>
            </a:r>
          </a:p>
        </p:txBody>
      </p:sp>
    </p:spTree>
    <p:extLst>
      <p:ext uri="{BB962C8B-B14F-4D97-AF65-F5344CB8AC3E}">
        <p14:creationId xmlns:p14="http://schemas.microsoft.com/office/powerpoint/2010/main" val="241997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sho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33E8B0-855A-C544-839C-5603CF769D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11917" y="3997266"/>
            <a:ext cx="978344" cy="1961448"/>
          </a:xfrm>
          <a:prstGeom prst="rect">
            <a:avLst/>
          </a:prstGeom>
          <a:solidFill>
            <a:schemeClr val="tx1">
              <a:lumMod val="75000"/>
              <a:lumOff val="25000"/>
            </a:schemeClr>
          </a:solidFill>
        </p:spPr>
      </p:pic>
      <p:pic>
        <p:nvPicPr>
          <p:cNvPr id="8" name="Picture 7">
            <a:extLst>
              <a:ext uri="{FF2B5EF4-FFF2-40B4-BE49-F238E27FC236}">
                <a16:creationId xmlns:a16="http://schemas.microsoft.com/office/drawing/2014/main" id="{1BC6BE36-32F8-7F47-B794-08B4699CF3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64731" y="1056985"/>
            <a:ext cx="5434283" cy="3563465"/>
          </a:xfrm>
          <a:prstGeom prst="rect">
            <a:avLst/>
          </a:prstGeom>
          <a:solidFill>
            <a:schemeClr val="tx1">
              <a:lumMod val="75000"/>
              <a:lumOff val="25000"/>
            </a:schemeClr>
          </a:solidFill>
        </p:spPr>
      </p:pic>
      <p:pic>
        <p:nvPicPr>
          <p:cNvPr id="2" name="Graphic 1" descr="Monitor">
            <a:extLst>
              <a:ext uri="{FF2B5EF4-FFF2-40B4-BE49-F238E27FC236}">
                <a16:creationId xmlns:a16="http://schemas.microsoft.com/office/drawing/2014/main" id="{03B964EA-D945-0B41-A2F9-431CD70F78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642" y="-530258"/>
            <a:ext cx="7619025" cy="7619025"/>
          </a:xfrm>
          <a:prstGeom prst="rect">
            <a:avLst/>
          </a:prstGeom>
        </p:spPr>
      </p:pic>
      <p:pic>
        <p:nvPicPr>
          <p:cNvPr id="3" name="Graphic 2" descr="Smart Phone">
            <a:extLst>
              <a:ext uri="{FF2B5EF4-FFF2-40B4-BE49-F238E27FC236}">
                <a16:creationId xmlns:a16="http://schemas.microsoft.com/office/drawing/2014/main" id="{465C722C-9274-6949-BE6C-0F974FE13C0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01694" y="3565149"/>
            <a:ext cx="2599302" cy="2599302"/>
          </a:xfrm>
          <a:prstGeom prst="rect">
            <a:avLst/>
          </a:prstGeom>
        </p:spPr>
      </p:pic>
      <p:pic>
        <p:nvPicPr>
          <p:cNvPr id="10" name="Picture 9">
            <a:extLst>
              <a:ext uri="{FF2B5EF4-FFF2-40B4-BE49-F238E27FC236}">
                <a16:creationId xmlns:a16="http://schemas.microsoft.com/office/drawing/2014/main" id="{AEF4C3D7-182B-174D-A5B2-2C3FC7D6F140}"/>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948737" y="3414009"/>
            <a:ext cx="3475493" cy="2304588"/>
          </a:xfrm>
          <a:prstGeom prst="rect">
            <a:avLst/>
          </a:prstGeom>
          <a:solidFill>
            <a:schemeClr val="tx1">
              <a:lumMod val="75000"/>
              <a:lumOff val="25000"/>
            </a:schemeClr>
          </a:solidFill>
        </p:spPr>
      </p:pic>
      <p:pic>
        <p:nvPicPr>
          <p:cNvPr id="4" name="Graphic 3" descr="Tablet">
            <a:extLst>
              <a:ext uri="{FF2B5EF4-FFF2-40B4-BE49-F238E27FC236}">
                <a16:creationId xmlns:a16="http://schemas.microsoft.com/office/drawing/2014/main" id="{ECCC53F5-7F32-694A-B368-694F9F78118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259396" y="2132941"/>
            <a:ext cx="4866723" cy="4866723"/>
          </a:xfrm>
          <a:prstGeom prst="rect">
            <a:avLst/>
          </a:prstGeom>
        </p:spPr>
      </p:pic>
      <p:sp>
        <p:nvSpPr>
          <p:cNvPr id="5" name="Picture Placeholder 4">
            <a:extLst>
              <a:ext uri="{FF2B5EF4-FFF2-40B4-BE49-F238E27FC236}">
                <a16:creationId xmlns:a16="http://schemas.microsoft.com/office/drawing/2014/main" id="{C2E0BD44-6B88-1E4A-84AD-46E0257FB1D0}"/>
              </a:ext>
            </a:extLst>
          </p:cNvPr>
          <p:cNvSpPr>
            <a:spLocks noGrp="1"/>
          </p:cNvSpPr>
          <p:nvPr>
            <p:ph type="pic" sz="quarter" idx="12"/>
          </p:nvPr>
        </p:nvSpPr>
        <p:spPr>
          <a:xfrm>
            <a:off x="1168402" y="1056889"/>
            <a:ext cx="5403504" cy="3509317"/>
          </a:xfrm>
          <a:custGeom>
            <a:avLst/>
            <a:gdLst>
              <a:gd name="connsiteX0" fmla="*/ 0 w 2028825"/>
              <a:gd name="connsiteY0" fmla="*/ 0 h 1317625"/>
              <a:gd name="connsiteX1" fmla="*/ 2028825 w 2028825"/>
              <a:gd name="connsiteY1" fmla="*/ 0 h 1317625"/>
              <a:gd name="connsiteX2" fmla="*/ 2028825 w 2028825"/>
              <a:gd name="connsiteY2" fmla="*/ 784225 h 1317625"/>
              <a:gd name="connsiteX3" fmla="*/ 1760539 w 2028825"/>
              <a:gd name="connsiteY3" fmla="*/ 784225 h 1317625"/>
              <a:gd name="connsiteX4" fmla="*/ 1682750 w 2028825"/>
              <a:gd name="connsiteY4" fmla="*/ 862014 h 1317625"/>
              <a:gd name="connsiteX5" fmla="*/ 1682750 w 2028825"/>
              <a:gd name="connsiteY5" fmla="*/ 1317625 h 1317625"/>
              <a:gd name="connsiteX6" fmla="*/ 0 w 2028825"/>
              <a:gd name="connsiteY6" fmla="*/ 1317625 h 13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825" h="1317625">
                <a:moveTo>
                  <a:pt x="0" y="0"/>
                </a:moveTo>
                <a:lnTo>
                  <a:pt x="2028825" y="0"/>
                </a:lnTo>
                <a:lnTo>
                  <a:pt x="2028825" y="784225"/>
                </a:lnTo>
                <a:lnTo>
                  <a:pt x="1760539" y="784225"/>
                </a:lnTo>
                <a:cubicBezTo>
                  <a:pt x="1717577" y="784225"/>
                  <a:pt x="1682750" y="819052"/>
                  <a:pt x="1682750" y="862014"/>
                </a:cubicBezTo>
                <a:lnTo>
                  <a:pt x="1682750" y="1317625"/>
                </a:lnTo>
                <a:lnTo>
                  <a:pt x="0" y="1317625"/>
                </a:lnTo>
                <a:close/>
              </a:path>
            </a:pathLst>
          </a:custGeom>
        </p:spPr>
        <p:txBody>
          <a:bodyPr wrap="square">
            <a:noAutofit/>
          </a:bodyPr>
          <a:lstStyle/>
          <a:p>
            <a:r>
              <a:rPr lang="en-GB"/>
              <a:t>Click icon to add picture</a:t>
            </a:r>
            <a:endParaRPr lang="en-US" dirty="0"/>
          </a:p>
        </p:txBody>
      </p:sp>
      <p:sp>
        <p:nvSpPr>
          <p:cNvPr id="6" name="Picture Placeholder 36">
            <a:extLst>
              <a:ext uri="{FF2B5EF4-FFF2-40B4-BE49-F238E27FC236}">
                <a16:creationId xmlns:a16="http://schemas.microsoft.com/office/drawing/2014/main" id="{ED900B51-13E2-3940-A119-C79093BBB595}"/>
              </a:ext>
            </a:extLst>
          </p:cNvPr>
          <p:cNvSpPr>
            <a:spLocks noGrp="1"/>
          </p:cNvSpPr>
          <p:nvPr>
            <p:ph type="pic" sz="quarter" idx="13"/>
          </p:nvPr>
        </p:nvSpPr>
        <p:spPr>
          <a:xfrm>
            <a:off x="5965258" y="3429000"/>
            <a:ext cx="3475493" cy="2235238"/>
          </a:xfrm>
        </p:spPr>
        <p:txBody>
          <a:bodyPr/>
          <a:lstStyle/>
          <a:p>
            <a:r>
              <a:rPr lang="en-GB"/>
              <a:t>Click icon to add picture</a:t>
            </a:r>
            <a:endParaRPr lang="en-US"/>
          </a:p>
        </p:txBody>
      </p:sp>
      <p:sp>
        <p:nvSpPr>
          <p:cNvPr id="7" name="Picture Placeholder 40">
            <a:extLst>
              <a:ext uri="{FF2B5EF4-FFF2-40B4-BE49-F238E27FC236}">
                <a16:creationId xmlns:a16="http://schemas.microsoft.com/office/drawing/2014/main" id="{14A3021C-2CD1-6043-AB3B-C0BA620595FE}"/>
              </a:ext>
            </a:extLst>
          </p:cNvPr>
          <p:cNvSpPr>
            <a:spLocks noGrp="1"/>
          </p:cNvSpPr>
          <p:nvPr>
            <p:ph type="pic" sz="quarter" idx="14"/>
          </p:nvPr>
        </p:nvSpPr>
        <p:spPr>
          <a:xfrm>
            <a:off x="10202414" y="3991697"/>
            <a:ext cx="972462" cy="1746205"/>
          </a:xfrm>
        </p:spPr>
        <p:txBody>
          <a:bodyPr/>
          <a:lstStyle/>
          <a:p>
            <a:r>
              <a:rPr lang="en-GB"/>
              <a:t>Click icon to add picture</a:t>
            </a:r>
            <a:endParaRPr lang="en-US" dirty="0"/>
          </a:p>
        </p:txBody>
      </p:sp>
    </p:spTree>
    <p:extLst>
      <p:ext uri="{BB962C8B-B14F-4D97-AF65-F5344CB8AC3E}">
        <p14:creationId xmlns:p14="http://schemas.microsoft.com/office/powerpoint/2010/main" val="175714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ok_inf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FB3EF-685B-0041-886F-6731BB3EE6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3465" y="787619"/>
            <a:ext cx="4001474" cy="5157455"/>
          </a:xfrm>
          <a:prstGeom prst="rect">
            <a:avLst/>
          </a:prstGeom>
        </p:spPr>
      </p:pic>
      <p:sp>
        <p:nvSpPr>
          <p:cNvPr id="4" name="Picture Placeholder 3">
            <a:extLst>
              <a:ext uri="{FF2B5EF4-FFF2-40B4-BE49-F238E27FC236}">
                <a16:creationId xmlns:a16="http://schemas.microsoft.com/office/drawing/2014/main" id="{AD551562-1E58-144E-A3F2-CC1C0EEF3A7E}"/>
              </a:ext>
            </a:extLst>
          </p:cNvPr>
          <p:cNvSpPr>
            <a:spLocks noGrp="1"/>
          </p:cNvSpPr>
          <p:nvPr>
            <p:ph type="pic" sz="quarter" idx="10"/>
          </p:nvPr>
        </p:nvSpPr>
        <p:spPr>
          <a:xfrm>
            <a:off x="283466" y="569976"/>
            <a:ext cx="4001474" cy="5541264"/>
          </a:xfrm>
        </p:spPr>
        <p:txBody>
          <a:bodyPr/>
          <a:lstStyle/>
          <a:p>
            <a:r>
              <a:rPr lang="en-GB"/>
              <a:t>Click icon to add picture</a:t>
            </a:r>
            <a:endParaRPr lang="en-US"/>
          </a:p>
        </p:txBody>
      </p:sp>
      <p:pic>
        <p:nvPicPr>
          <p:cNvPr id="6" name="Graphic 5" descr="Open book">
            <a:extLst>
              <a:ext uri="{FF2B5EF4-FFF2-40B4-BE49-F238E27FC236}">
                <a16:creationId xmlns:a16="http://schemas.microsoft.com/office/drawing/2014/main" id="{36132B34-45A1-AD46-BE61-17C962DFCE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685800"/>
            <a:ext cx="1008888" cy="1008888"/>
          </a:xfrm>
          <a:prstGeom prst="rect">
            <a:avLst/>
          </a:prstGeom>
        </p:spPr>
      </p:pic>
      <p:pic>
        <p:nvPicPr>
          <p:cNvPr id="7" name="Graphic 6" descr="Open book">
            <a:extLst>
              <a:ext uri="{FF2B5EF4-FFF2-40B4-BE49-F238E27FC236}">
                <a16:creationId xmlns:a16="http://schemas.microsoft.com/office/drawing/2014/main" id="{BBFD2C56-5500-944E-AC84-FF22694DC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2711958"/>
            <a:ext cx="1008888" cy="1008888"/>
          </a:xfrm>
          <a:prstGeom prst="rect">
            <a:avLst/>
          </a:prstGeom>
        </p:spPr>
      </p:pic>
      <p:pic>
        <p:nvPicPr>
          <p:cNvPr id="8" name="Graphic 7" descr="Open book">
            <a:extLst>
              <a:ext uri="{FF2B5EF4-FFF2-40B4-BE49-F238E27FC236}">
                <a16:creationId xmlns:a16="http://schemas.microsoft.com/office/drawing/2014/main" id="{9FC41E2E-7C76-624B-97B7-C617D7816C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4738116"/>
            <a:ext cx="1008888" cy="1008888"/>
          </a:xfrm>
          <a:prstGeom prst="rect">
            <a:avLst/>
          </a:prstGeom>
        </p:spPr>
      </p:pic>
      <p:sp>
        <p:nvSpPr>
          <p:cNvPr id="12" name="Text Placeholder 11">
            <a:extLst>
              <a:ext uri="{FF2B5EF4-FFF2-40B4-BE49-F238E27FC236}">
                <a16:creationId xmlns:a16="http://schemas.microsoft.com/office/drawing/2014/main" id="{D6EBCC5A-356D-7949-BF0B-5F1D71CAE880}"/>
              </a:ext>
            </a:extLst>
          </p:cNvPr>
          <p:cNvSpPr>
            <a:spLocks noGrp="1"/>
          </p:cNvSpPr>
          <p:nvPr>
            <p:ph type="body" sz="quarter" idx="11" hasCustomPrompt="1"/>
          </p:nvPr>
        </p:nvSpPr>
        <p:spPr>
          <a:xfrm>
            <a:off x="5640148" y="774059"/>
            <a:ext cx="6268387" cy="920629"/>
          </a:xfrm>
        </p:spPr>
        <p:txBody>
          <a:bodyPr/>
          <a:lstStyle>
            <a:lvl1pPr>
              <a:defRPr/>
            </a:lvl1pPr>
          </a:lstStyle>
          <a:p>
            <a:pPr marL="0" indent="0">
              <a:buNone/>
            </a:pPr>
            <a:r>
              <a:rPr lang="en-US" dirty="0"/>
              <a:t>1st point about the book goes here </a:t>
            </a:r>
            <a:br>
              <a:rPr lang="en-US" dirty="0"/>
            </a:br>
            <a:r>
              <a:rPr lang="en-US" dirty="0"/>
              <a:t>and </a:t>
            </a:r>
            <a:r>
              <a:rPr lang="en-US" b="1" dirty="0"/>
              <a:t>could extend to 2 lines </a:t>
            </a:r>
            <a:r>
              <a:rPr lang="en-US" dirty="0"/>
              <a:t>only</a:t>
            </a:r>
          </a:p>
        </p:txBody>
      </p:sp>
      <p:sp>
        <p:nvSpPr>
          <p:cNvPr id="13" name="Text Placeholder 11">
            <a:extLst>
              <a:ext uri="{FF2B5EF4-FFF2-40B4-BE49-F238E27FC236}">
                <a16:creationId xmlns:a16="http://schemas.microsoft.com/office/drawing/2014/main" id="{11C592AB-F2B2-6649-9FE9-F586A656286C}"/>
              </a:ext>
            </a:extLst>
          </p:cNvPr>
          <p:cNvSpPr>
            <a:spLocks noGrp="1"/>
          </p:cNvSpPr>
          <p:nvPr>
            <p:ph type="body" sz="quarter" idx="12" hasCustomPrompt="1"/>
          </p:nvPr>
        </p:nvSpPr>
        <p:spPr>
          <a:xfrm>
            <a:off x="5640147" y="2804027"/>
            <a:ext cx="6268387" cy="920629"/>
          </a:xfrm>
        </p:spPr>
        <p:txBody>
          <a:bodyPr/>
          <a:lstStyle>
            <a:lvl1pPr>
              <a:defRPr/>
            </a:lvl1pPr>
          </a:lstStyle>
          <a:p>
            <a:pPr marL="0" indent="0">
              <a:buNone/>
            </a:pPr>
            <a:r>
              <a:rPr lang="en-US" b="1" dirty="0"/>
              <a:t>2nd point about the book </a:t>
            </a:r>
            <a:r>
              <a:rPr lang="en-US" dirty="0"/>
              <a:t>goes here and could extend to 2 lines only</a:t>
            </a:r>
          </a:p>
        </p:txBody>
      </p:sp>
      <p:sp>
        <p:nvSpPr>
          <p:cNvPr id="14" name="Text Placeholder 11">
            <a:extLst>
              <a:ext uri="{FF2B5EF4-FFF2-40B4-BE49-F238E27FC236}">
                <a16:creationId xmlns:a16="http://schemas.microsoft.com/office/drawing/2014/main" id="{8A77E900-D823-8E4E-999E-B883E46068AF}"/>
              </a:ext>
            </a:extLst>
          </p:cNvPr>
          <p:cNvSpPr>
            <a:spLocks noGrp="1"/>
          </p:cNvSpPr>
          <p:nvPr>
            <p:ph type="body" sz="quarter" idx="13" hasCustomPrompt="1"/>
          </p:nvPr>
        </p:nvSpPr>
        <p:spPr>
          <a:xfrm>
            <a:off x="5640147" y="4815706"/>
            <a:ext cx="6268387" cy="920629"/>
          </a:xfrm>
        </p:spPr>
        <p:txBody>
          <a:bodyPr/>
          <a:lstStyle>
            <a:lvl1pPr>
              <a:defRPr/>
            </a:lvl1pPr>
          </a:lstStyle>
          <a:p>
            <a:pPr marL="0" indent="0">
              <a:buNone/>
            </a:pPr>
            <a:r>
              <a:rPr lang="en-US" b="1" dirty="0"/>
              <a:t>3rd point </a:t>
            </a:r>
            <a:r>
              <a:rPr lang="en-US" dirty="0"/>
              <a:t>about the book goes here </a:t>
            </a:r>
            <a:br>
              <a:rPr lang="en-US" dirty="0"/>
            </a:br>
            <a:r>
              <a:rPr lang="en-US" dirty="0"/>
              <a:t>and could extend to 2 lines only</a:t>
            </a:r>
          </a:p>
        </p:txBody>
      </p:sp>
    </p:spTree>
    <p:extLst>
      <p:ext uri="{BB962C8B-B14F-4D97-AF65-F5344CB8AC3E}">
        <p14:creationId xmlns:p14="http://schemas.microsoft.com/office/powerpoint/2010/main" val="3241953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mber_countries">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44A7552A-5E6B-344D-9552-0330DB8AB25A}"/>
              </a:ext>
            </a:extLst>
          </p:cNvPr>
          <p:cNvGrpSpPr/>
          <p:nvPr userDrawn="1"/>
        </p:nvGrpSpPr>
        <p:grpSpPr>
          <a:xfrm>
            <a:off x="941935" y="1416592"/>
            <a:ext cx="10329931" cy="646077"/>
            <a:chOff x="941935" y="1384772"/>
            <a:chExt cx="10329931" cy="646077"/>
          </a:xfrm>
        </p:grpSpPr>
        <p:grpSp>
          <p:nvGrpSpPr>
            <p:cNvPr id="2" name="Group 1">
              <a:extLst>
                <a:ext uri="{FF2B5EF4-FFF2-40B4-BE49-F238E27FC236}">
                  <a16:creationId xmlns:a16="http://schemas.microsoft.com/office/drawing/2014/main" id="{AD570FEB-2499-DD48-B942-F64DAB3E88FC}"/>
                </a:ext>
              </a:extLst>
            </p:cNvPr>
            <p:cNvGrpSpPr/>
            <p:nvPr userDrawn="1"/>
          </p:nvGrpSpPr>
          <p:grpSpPr>
            <a:xfrm>
              <a:off x="941935" y="1384772"/>
              <a:ext cx="785007" cy="639310"/>
              <a:chOff x="941935" y="1384772"/>
              <a:chExt cx="785007" cy="639310"/>
            </a:xfrm>
          </p:grpSpPr>
          <p:pic>
            <p:nvPicPr>
              <p:cNvPr id="52" name="Picture 51">
                <a:extLst>
                  <a:ext uri="{FF2B5EF4-FFF2-40B4-BE49-F238E27FC236}">
                    <a16:creationId xmlns:a16="http://schemas.microsoft.com/office/drawing/2014/main" id="{A46EE179-2E9F-A248-9CC8-B3511D9F41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41935" y="1384772"/>
                <a:ext cx="785006" cy="472334"/>
              </a:xfrm>
              <a:prstGeom prst="rect">
                <a:avLst/>
              </a:prstGeom>
            </p:spPr>
          </p:pic>
          <p:sp>
            <p:nvSpPr>
              <p:cNvPr id="60" name="TextBox 59">
                <a:extLst>
                  <a:ext uri="{FF2B5EF4-FFF2-40B4-BE49-F238E27FC236}">
                    <a16:creationId xmlns:a16="http://schemas.microsoft.com/office/drawing/2014/main" id="{57791C03-FB72-4D47-9867-0B0E2C577BFD}"/>
                  </a:ext>
                </a:extLst>
              </p:cNvPr>
              <p:cNvSpPr txBox="1"/>
              <p:nvPr userDrawn="1"/>
            </p:nvSpPr>
            <p:spPr>
              <a:xfrm>
                <a:off x="941936" y="1824027"/>
                <a:ext cx="785006" cy="200055"/>
              </a:xfrm>
              <a:prstGeom prst="rect">
                <a:avLst/>
              </a:prstGeom>
              <a:noFill/>
            </p:spPr>
            <p:txBody>
              <a:bodyPr wrap="square" rtlCol="0">
                <a:spAutoFit/>
              </a:bodyPr>
              <a:lstStyle/>
              <a:p>
                <a:pPr algn="ctr"/>
                <a:r>
                  <a:rPr lang="en-GB" sz="700" dirty="0"/>
                  <a:t>Afghanistan</a:t>
                </a:r>
              </a:p>
            </p:txBody>
          </p:sp>
        </p:grpSp>
        <p:grpSp>
          <p:nvGrpSpPr>
            <p:cNvPr id="99" name="Group 98">
              <a:extLst>
                <a:ext uri="{FF2B5EF4-FFF2-40B4-BE49-F238E27FC236}">
                  <a16:creationId xmlns:a16="http://schemas.microsoft.com/office/drawing/2014/main" id="{A8C49895-31E5-DE46-A5B2-ACDDB501664D}"/>
                </a:ext>
              </a:extLst>
            </p:cNvPr>
            <p:cNvGrpSpPr/>
            <p:nvPr userDrawn="1"/>
          </p:nvGrpSpPr>
          <p:grpSpPr>
            <a:xfrm>
              <a:off x="10477533" y="1387328"/>
              <a:ext cx="794333" cy="643521"/>
              <a:chOff x="941935" y="2080681"/>
              <a:chExt cx="794333" cy="643521"/>
            </a:xfrm>
          </p:grpSpPr>
          <p:pic>
            <p:nvPicPr>
              <p:cNvPr id="50" name="Picture 49">
                <a:extLst>
                  <a:ext uri="{FF2B5EF4-FFF2-40B4-BE49-F238E27FC236}">
                    <a16:creationId xmlns:a16="http://schemas.microsoft.com/office/drawing/2014/main" id="{A72380EF-5FCE-4148-A272-32CC5188098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1262" y="2080681"/>
                <a:ext cx="785006" cy="472334"/>
              </a:xfrm>
              <a:prstGeom prst="rect">
                <a:avLst/>
              </a:prstGeom>
            </p:spPr>
          </p:pic>
          <p:sp>
            <p:nvSpPr>
              <p:cNvPr id="68" name="TextBox 67">
                <a:extLst>
                  <a:ext uri="{FF2B5EF4-FFF2-40B4-BE49-F238E27FC236}">
                    <a16:creationId xmlns:a16="http://schemas.microsoft.com/office/drawing/2014/main" id="{7118F456-F5A3-FE41-943E-2D45569241C4}"/>
                  </a:ext>
                </a:extLst>
              </p:cNvPr>
              <p:cNvSpPr txBox="1"/>
              <p:nvPr userDrawn="1"/>
            </p:nvSpPr>
            <p:spPr>
              <a:xfrm>
                <a:off x="941935" y="2524147"/>
                <a:ext cx="785006" cy="200055"/>
              </a:xfrm>
              <a:prstGeom prst="rect">
                <a:avLst/>
              </a:prstGeom>
              <a:noFill/>
            </p:spPr>
            <p:txBody>
              <a:bodyPr wrap="square" rtlCol="0">
                <a:spAutoFit/>
              </a:bodyPr>
              <a:lstStyle/>
              <a:p>
                <a:pPr algn="ctr"/>
                <a:r>
                  <a:rPr lang="en-GB" sz="700" dirty="0"/>
                  <a:t>Botswana</a:t>
                </a:r>
              </a:p>
            </p:txBody>
          </p:sp>
        </p:grpSp>
        <p:grpSp>
          <p:nvGrpSpPr>
            <p:cNvPr id="3" name="Group 2">
              <a:extLst>
                <a:ext uri="{FF2B5EF4-FFF2-40B4-BE49-F238E27FC236}">
                  <a16:creationId xmlns:a16="http://schemas.microsoft.com/office/drawing/2014/main" id="{8221B5C2-FBAB-104F-8514-17CB8DD5C2F3}"/>
                </a:ext>
              </a:extLst>
            </p:cNvPr>
            <p:cNvGrpSpPr/>
            <p:nvPr userDrawn="1"/>
          </p:nvGrpSpPr>
          <p:grpSpPr>
            <a:xfrm>
              <a:off x="2302570" y="1386041"/>
              <a:ext cx="786675" cy="638041"/>
              <a:chOff x="2526878" y="1386041"/>
              <a:chExt cx="786675" cy="638041"/>
            </a:xfrm>
          </p:grpSpPr>
          <p:pic>
            <p:nvPicPr>
              <p:cNvPr id="53" name="Picture 52">
                <a:extLst>
                  <a:ext uri="{FF2B5EF4-FFF2-40B4-BE49-F238E27FC236}">
                    <a16:creationId xmlns:a16="http://schemas.microsoft.com/office/drawing/2014/main" id="{7BEAD673-1201-6A4A-8F47-AF8E0A79E5A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28547" y="1386041"/>
                <a:ext cx="785006" cy="472334"/>
              </a:xfrm>
              <a:prstGeom prst="rect">
                <a:avLst/>
              </a:prstGeom>
            </p:spPr>
          </p:pic>
          <p:sp>
            <p:nvSpPr>
              <p:cNvPr id="61" name="TextBox 60">
                <a:extLst>
                  <a:ext uri="{FF2B5EF4-FFF2-40B4-BE49-F238E27FC236}">
                    <a16:creationId xmlns:a16="http://schemas.microsoft.com/office/drawing/2014/main" id="{480A938C-3CA0-7D46-9393-D9CF27D94969}"/>
                  </a:ext>
                </a:extLst>
              </p:cNvPr>
              <p:cNvSpPr txBox="1"/>
              <p:nvPr userDrawn="1"/>
            </p:nvSpPr>
            <p:spPr>
              <a:xfrm>
                <a:off x="2526878" y="1824027"/>
                <a:ext cx="785006" cy="200055"/>
              </a:xfrm>
              <a:prstGeom prst="rect">
                <a:avLst/>
              </a:prstGeom>
              <a:noFill/>
            </p:spPr>
            <p:txBody>
              <a:bodyPr wrap="square" rtlCol="0">
                <a:spAutoFit/>
              </a:bodyPr>
              <a:lstStyle/>
              <a:p>
                <a:pPr algn="ctr"/>
                <a:r>
                  <a:rPr lang="en-GB" sz="700" dirty="0"/>
                  <a:t>Anguilla</a:t>
                </a:r>
              </a:p>
            </p:txBody>
          </p:sp>
        </p:grpSp>
        <p:grpSp>
          <p:nvGrpSpPr>
            <p:cNvPr id="11" name="Group 10">
              <a:extLst>
                <a:ext uri="{FF2B5EF4-FFF2-40B4-BE49-F238E27FC236}">
                  <a16:creationId xmlns:a16="http://schemas.microsoft.com/office/drawing/2014/main" id="{FC86BE23-804D-AC47-9365-3A6651CF6834}"/>
                </a:ext>
              </a:extLst>
            </p:cNvPr>
            <p:cNvGrpSpPr/>
            <p:nvPr userDrawn="1"/>
          </p:nvGrpSpPr>
          <p:grpSpPr>
            <a:xfrm>
              <a:off x="3664873" y="1386041"/>
              <a:ext cx="793552" cy="638041"/>
              <a:chOff x="4097410" y="1386041"/>
              <a:chExt cx="793552" cy="638041"/>
            </a:xfrm>
          </p:grpSpPr>
          <p:pic>
            <p:nvPicPr>
              <p:cNvPr id="58" name="Picture 57">
                <a:extLst>
                  <a:ext uri="{FF2B5EF4-FFF2-40B4-BE49-F238E27FC236}">
                    <a16:creationId xmlns:a16="http://schemas.microsoft.com/office/drawing/2014/main" id="{6B9C3245-D3AC-2643-88DA-B625AE53C8A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105956" y="1386041"/>
                <a:ext cx="785006" cy="472334"/>
              </a:xfrm>
              <a:prstGeom prst="rect">
                <a:avLst/>
              </a:prstGeom>
            </p:spPr>
          </p:pic>
          <p:sp>
            <p:nvSpPr>
              <p:cNvPr id="62" name="TextBox 61">
                <a:extLst>
                  <a:ext uri="{FF2B5EF4-FFF2-40B4-BE49-F238E27FC236}">
                    <a16:creationId xmlns:a16="http://schemas.microsoft.com/office/drawing/2014/main" id="{24DC3A08-7B60-F343-AB54-CCC3E69FD868}"/>
                  </a:ext>
                </a:extLst>
              </p:cNvPr>
              <p:cNvSpPr txBox="1"/>
              <p:nvPr userDrawn="1"/>
            </p:nvSpPr>
            <p:spPr>
              <a:xfrm>
                <a:off x="4097410" y="1824027"/>
                <a:ext cx="785006" cy="200055"/>
              </a:xfrm>
              <a:prstGeom prst="rect">
                <a:avLst/>
              </a:prstGeom>
              <a:noFill/>
            </p:spPr>
            <p:txBody>
              <a:bodyPr wrap="square" rtlCol="0">
                <a:spAutoFit/>
              </a:bodyPr>
              <a:lstStyle/>
              <a:p>
                <a:pPr algn="ctr"/>
                <a:r>
                  <a:rPr lang="en-GB" sz="700" dirty="0"/>
                  <a:t>Australia</a:t>
                </a:r>
              </a:p>
            </p:txBody>
          </p:sp>
        </p:grpSp>
        <p:grpSp>
          <p:nvGrpSpPr>
            <p:cNvPr id="19" name="Group 18">
              <a:extLst>
                <a:ext uri="{FF2B5EF4-FFF2-40B4-BE49-F238E27FC236}">
                  <a16:creationId xmlns:a16="http://schemas.microsoft.com/office/drawing/2014/main" id="{7AF6C003-119E-FC4F-A33C-CB24AA743F74}"/>
                </a:ext>
              </a:extLst>
            </p:cNvPr>
            <p:cNvGrpSpPr/>
            <p:nvPr userDrawn="1"/>
          </p:nvGrpSpPr>
          <p:grpSpPr>
            <a:xfrm>
              <a:off x="5034053" y="1396430"/>
              <a:ext cx="785006" cy="627652"/>
              <a:chOff x="5687584" y="1396430"/>
              <a:chExt cx="785006" cy="627652"/>
            </a:xfrm>
          </p:grpSpPr>
          <p:pic>
            <p:nvPicPr>
              <p:cNvPr id="54" name="Picture 53">
                <a:extLst>
                  <a:ext uri="{FF2B5EF4-FFF2-40B4-BE49-F238E27FC236}">
                    <a16:creationId xmlns:a16="http://schemas.microsoft.com/office/drawing/2014/main" id="{A84AC498-3DAA-324B-A858-7D4BF8A6261D}"/>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693296" y="1396430"/>
                <a:ext cx="778353" cy="472334"/>
              </a:xfrm>
              <a:prstGeom prst="rect">
                <a:avLst/>
              </a:prstGeom>
            </p:spPr>
          </p:pic>
          <p:sp>
            <p:nvSpPr>
              <p:cNvPr id="63" name="TextBox 62">
                <a:extLst>
                  <a:ext uri="{FF2B5EF4-FFF2-40B4-BE49-F238E27FC236}">
                    <a16:creationId xmlns:a16="http://schemas.microsoft.com/office/drawing/2014/main" id="{5195DE00-3C05-5946-98FF-6B4D996E01A3}"/>
                  </a:ext>
                </a:extLst>
              </p:cNvPr>
              <p:cNvSpPr txBox="1"/>
              <p:nvPr userDrawn="1"/>
            </p:nvSpPr>
            <p:spPr>
              <a:xfrm>
                <a:off x="5687584" y="1824027"/>
                <a:ext cx="785006" cy="200055"/>
              </a:xfrm>
              <a:prstGeom prst="rect">
                <a:avLst/>
              </a:prstGeom>
              <a:noFill/>
            </p:spPr>
            <p:txBody>
              <a:bodyPr wrap="square" rtlCol="0">
                <a:spAutoFit/>
              </a:bodyPr>
              <a:lstStyle/>
              <a:p>
                <a:pPr algn="ctr"/>
                <a:r>
                  <a:rPr lang="en-GB" sz="700" dirty="0"/>
                  <a:t>Bahamas</a:t>
                </a:r>
              </a:p>
            </p:txBody>
          </p:sp>
        </p:grpSp>
        <p:grpSp>
          <p:nvGrpSpPr>
            <p:cNvPr id="27" name="Group 26">
              <a:extLst>
                <a:ext uri="{FF2B5EF4-FFF2-40B4-BE49-F238E27FC236}">
                  <a16:creationId xmlns:a16="http://schemas.microsoft.com/office/drawing/2014/main" id="{4F1861E4-E6AB-BB4F-9DF7-BC887AD4BD5D}"/>
                </a:ext>
              </a:extLst>
            </p:cNvPr>
            <p:cNvGrpSpPr/>
            <p:nvPr userDrawn="1"/>
          </p:nvGrpSpPr>
          <p:grpSpPr>
            <a:xfrm>
              <a:off x="6394687" y="1396430"/>
              <a:ext cx="785634" cy="627652"/>
              <a:chOff x="7295083" y="1396430"/>
              <a:chExt cx="785634" cy="627652"/>
            </a:xfrm>
          </p:grpSpPr>
          <p:pic>
            <p:nvPicPr>
              <p:cNvPr id="55" name="Picture 54">
                <a:extLst>
                  <a:ext uri="{FF2B5EF4-FFF2-40B4-BE49-F238E27FC236}">
                    <a16:creationId xmlns:a16="http://schemas.microsoft.com/office/drawing/2014/main" id="{C43CE708-0AF6-1A42-A5A4-C96F6AA4AF6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7295083" y="1396430"/>
                <a:ext cx="785006" cy="472334"/>
              </a:xfrm>
              <a:prstGeom prst="rect">
                <a:avLst/>
              </a:prstGeom>
            </p:spPr>
          </p:pic>
          <p:sp>
            <p:nvSpPr>
              <p:cNvPr id="64" name="TextBox 63">
                <a:extLst>
                  <a:ext uri="{FF2B5EF4-FFF2-40B4-BE49-F238E27FC236}">
                    <a16:creationId xmlns:a16="http://schemas.microsoft.com/office/drawing/2014/main" id="{0070FA84-CA71-AF4E-86F2-ABFF30436771}"/>
                  </a:ext>
                </a:extLst>
              </p:cNvPr>
              <p:cNvSpPr txBox="1"/>
              <p:nvPr userDrawn="1"/>
            </p:nvSpPr>
            <p:spPr>
              <a:xfrm>
                <a:off x="7295711" y="1824027"/>
                <a:ext cx="785006" cy="200055"/>
              </a:xfrm>
              <a:prstGeom prst="rect">
                <a:avLst/>
              </a:prstGeom>
              <a:noFill/>
            </p:spPr>
            <p:txBody>
              <a:bodyPr wrap="square" rtlCol="0">
                <a:spAutoFit/>
              </a:bodyPr>
              <a:lstStyle/>
              <a:p>
                <a:pPr algn="ctr"/>
                <a:r>
                  <a:rPr lang="en-GB" sz="700" dirty="0"/>
                  <a:t>Bangladesh</a:t>
                </a:r>
              </a:p>
            </p:txBody>
          </p:sp>
        </p:grpSp>
        <p:grpSp>
          <p:nvGrpSpPr>
            <p:cNvPr id="35" name="Group 34">
              <a:extLst>
                <a:ext uri="{FF2B5EF4-FFF2-40B4-BE49-F238E27FC236}">
                  <a16:creationId xmlns:a16="http://schemas.microsoft.com/office/drawing/2014/main" id="{A41F33B7-CAA0-CC44-9EFB-60EC030140DD}"/>
                </a:ext>
              </a:extLst>
            </p:cNvPr>
            <p:cNvGrpSpPr/>
            <p:nvPr userDrawn="1"/>
          </p:nvGrpSpPr>
          <p:grpSpPr>
            <a:xfrm>
              <a:off x="7755949" y="1396430"/>
              <a:ext cx="785321" cy="632737"/>
              <a:chOff x="8907326" y="1396430"/>
              <a:chExt cx="785321" cy="632737"/>
            </a:xfrm>
          </p:grpSpPr>
          <p:pic>
            <p:nvPicPr>
              <p:cNvPr id="56" name="Picture 55">
                <a:extLst>
                  <a:ext uri="{FF2B5EF4-FFF2-40B4-BE49-F238E27FC236}">
                    <a16:creationId xmlns:a16="http://schemas.microsoft.com/office/drawing/2014/main" id="{25595C72-66EC-724A-A43E-D6554B852F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8907326" y="1396430"/>
                <a:ext cx="785006" cy="472334"/>
              </a:xfrm>
              <a:prstGeom prst="rect">
                <a:avLst/>
              </a:prstGeom>
            </p:spPr>
          </p:pic>
          <p:sp>
            <p:nvSpPr>
              <p:cNvPr id="65" name="TextBox 64">
                <a:extLst>
                  <a:ext uri="{FF2B5EF4-FFF2-40B4-BE49-F238E27FC236}">
                    <a16:creationId xmlns:a16="http://schemas.microsoft.com/office/drawing/2014/main" id="{E163DAFC-DD25-064C-9EB9-0025BD074193}"/>
                  </a:ext>
                </a:extLst>
              </p:cNvPr>
              <p:cNvSpPr txBox="1"/>
              <p:nvPr userDrawn="1"/>
            </p:nvSpPr>
            <p:spPr>
              <a:xfrm>
                <a:off x="8907641" y="1829112"/>
                <a:ext cx="785006" cy="200055"/>
              </a:xfrm>
              <a:prstGeom prst="rect">
                <a:avLst/>
              </a:prstGeom>
              <a:noFill/>
            </p:spPr>
            <p:txBody>
              <a:bodyPr wrap="square" rtlCol="0">
                <a:spAutoFit/>
              </a:bodyPr>
              <a:lstStyle/>
              <a:p>
                <a:pPr algn="ctr"/>
                <a:r>
                  <a:rPr lang="en-GB" sz="700" dirty="0"/>
                  <a:t>Barbados</a:t>
                </a:r>
              </a:p>
            </p:txBody>
          </p:sp>
        </p:grpSp>
        <p:grpSp>
          <p:nvGrpSpPr>
            <p:cNvPr id="43" name="Group 42">
              <a:extLst>
                <a:ext uri="{FF2B5EF4-FFF2-40B4-BE49-F238E27FC236}">
                  <a16:creationId xmlns:a16="http://schemas.microsoft.com/office/drawing/2014/main" id="{45BCB903-BE1F-B741-B866-AF0A3EE3434B}"/>
                </a:ext>
              </a:extLst>
            </p:cNvPr>
            <p:cNvGrpSpPr/>
            <p:nvPr userDrawn="1"/>
          </p:nvGrpSpPr>
          <p:grpSpPr>
            <a:xfrm>
              <a:off x="9116898" y="1396430"/>
              <a:ext cx="785006" cy="627652"/>
              <a:chOff x="10495001" y="1396430"/>
              <a:chExt cx="785006" cy="627652"/>
            </a:xfrm>
          </p:grpSpPr>
          <p:pic>
            <p:nvPicPr>
              <p:cNvPr id="57" name="Picture 56">
                <a:extLst>
                  <a:ext uri="{FF2B5EF4-FFF2-40B4-BE49-F238E27FC236}">
                    <a16:creationId xmlns:a16="http://schemas.microsoft.com/office/drawing/2014/main" id="{A3FFB7B0-7176-6148-B22D-2D68B843864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10495001" y="1396430"/>
                <a:ext cx="785006" cy="472334"/>
              </a:xfrm>
              <a:prstGeom prst="rect">
                <a:avLst/>
              </a:prstGeom>
            </p:spPr>
          </p:pic>
          <p:sp>
            <p:nvSpPr>
              <p:cNvPr id="66" name="TextBox 65">
                <a:extLst>
                  <a:ext uri="{FF2B5EF4-FFF2-40B4-BE49-F238E27FC236}">
                    <a16:creationId xmlns:a16="http://schemas.microsoft.com/office/drawing/2014/main" id="{8F94A24C-388E-C94E-A4A2-350FDE72A1D3}"/>
                  </a:ext>
                </a:extLst>
              </p:cNvPr>
              <p:cNvSpPr txBox="1"/>
              <p:nvPr userDrawn="1"/>
            </p:nvSpPr>
            <p:spPr>
              <a:xfrm>
                <a:off x="10495001" y="1824027"/>
                <a:ext cx="785006" cy="200055"/>
              </a:xfrm>
              <a:prstGeom prst="rect">
                <a:avLst/>
              </a:prstGeom>
              <a:noFill/>
            </p:spPr>
            <p:txBody>
              <a:bodyPr wrap="square" rtlCol="0">
                <a:spAutoFit/>
              </a:bodyPr>
              <a:lstStyle/>
              <a:p>
                <a:pPr algn="ctr"/>
                <a:r>
                  <a:rPr lang="en-GB" sz="700" dirty="0"/>
                  <a:t>Bermuda</a:t>
                </a:r>
              </a:p>
            </p:txBody>
          </p:sp>
        </p:grpSp>
      </p:grpSp>
      <p:grpSp>
        <p:nvGrpSpPr>
          <p:cNvPr id="161" name="Group 160">
            <a:extLst>
              <a:ext uri="{FF2B5EF4-FFF2-40B4-BE49-F238E27FC236}">
                <a16:creationId xmlns:a16="http://schemas.microsoft.com/office/drawing/2014/main" id="{FFDB9CAC-B5FC-0A45-83F2-83401EDBCD6C}"/>
              </a:ext>
            </a:extLst>
          </p:cNvPr>
          <p:cNvGrpSpPr/>
          <p:nvPr userDrawn="1"/>
        </p:nvGrpSpPr>
        <p:grpSpPr>
          <a:xfrm>
            <a:off x="726812" y="2133534"/>
            <a:ext cx="10556629" cy="775095"/>
            <a:chOff x="726812" y="2056829"/>
            <a:chExt cx="10556629" cy="775095"/>
          </a:xfrm>
        </p:grpSpPr>
        <p:grpSp>
          <p:nvGrpSpPr>
            <p:cNvPr id="107" name="Group 106">
              <a:extLst>
                <a:ext uri="{FF2B5EF4-FFF2-40B4-BE49-F238E27FC236}">
                  <a16:creationId xmlns:a16="http://schemas.microsoft.com/office/drawing/2014/main" id="{150B3593-3389-AC4B-928A-A299FD06D865}"/>
                </a:ext>
              </a:extLst>
            </p:cNvPr>
            <p:cNvGrpSpPr/>
            <p:nvPr userDrawn="1"/>
          </p:nvGrpSpPr>
          <p:grpSpPr>
            <a:xfrm>
              <a:off x="10489108" y="2056829"/>
              <a:ext cx="794333" cy="647237"/>
              <a:chOff x="941935" y="2776965"/>
              <a:chExt cx="794333" cy="647237"/>
            </a:xfrm>
          </p:grpSpPr>
          <p:pic>
            <p:nvPicPr>
              <p:cNvPr id="4" name="Picture 3">
                <a:extLst>
                  <a:ext uri="{FF2B5EF4-FFF2-40B4-BE49-F238E27FC236}">
                    <a16:creationId xmlns:a16="http://schemas.microsoft.com/office/drawing/2014/main" id="{96965B9E-DAD9-544E-AAF5-44F38CB4DB31}"/>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951262" y="2776965"/>
                <a:ext cx="785006" cy="472334"/>
              </a:xfrm>
              <a:prstGeom prst="rect">
                <a:avLst/>
              </a:prstGeom>
            </p:spPr>
          </p:pic>
          <p:sp>
            <p:nvSpPr>
              <p:cNvPr id="76" name="TextBox 75">
                <a:extLst>
                  <a:ext uri="{FF2B5EF4-FFF2-40B4-BE49-F238E27FC236}">
                    <a16:creationId xmlns:a16="http://schemas.microsoft.com/office/drawing/2014/main" id="{1F2ECF3A-21A2-8949-87C5-FE9EED723833}"/>
                  </a:ext>
                </a:extLst>
              </p:cNvPr>
              <p:cNvSpPr txBox="1"/>
              <p:nvPr userDrawn="1"/>
            </p:nvSpPr>
            <p:spPr>
              <a:xfrm>
                <a:off x="941935" y="3224147"/>
                <a:ext cx="785006" cy="200055"/>
              </a:xfrm>
              <a:prstGeom prst="rect">
                <a:avLst/>
              </a:prstGeom>
              <a:noFill/>
            </p:spPr>
            <p:txBody>
              <a:bodyPr wrap="square" rtlCol="0">
                <a:spAutoFit/>
              </a:bodyPr>
              <a:lstStyle/>
              <a:p>
                <a:pPr algn="ctr"/>
                <a:r>
                  <a:rPr lang="en-GB" sz="700" dirty="0"/>
                  <a:t>Colombia</a:t>
                </a:r>
              </a:p>
            </p:txBody>
          </p:sp>
        </p:grpSp>
        <p:grpSp>
          <p:nvGrpSpPr>
            <p:cNvPr id="91" name="Group 90">
              <a:extLst>
                <a:ext uri="{FF2B5EF4-FFF2-40B4-BE49-F238E27FC236}">
                  <a16:creationId xmlns:a16="http://schemas.microsoft.com/office/drawing/2014/main" id="{1E50C976-6D9E-3C4F-9F4E-4973F1A1702B}"/>
                </a:ext>
              </a:extLst>
            </p:cNvPr>
            <p:cNvGrpSpPr/>
            <p:nvPr userDrawn="1"/>
          </p:nvGrpSpPr>
          <p:grpSpPr>
            <a:xfrm>
              <a:off x="726812" y="2080681"/>
              <a:ext cx="1201820" cy="643521"/>
              <a:chOff x="2325797" y="2080681"/>
              <a:chExt cx="1201820" cy="643521"/>
            </a:xfrm>
          </p:grpSpPr>
          <p:pic>
            <p:nvPicPr>
              <p:cNvPr id="44" name="Picture 43">
                <a:extLst>
                  <a:ext uri="{FF2B5EF4-FFF2-40B4-BE49-F238E27FC236}">
                    <a16:creationId xmlns:a16="http://schemas.microsoft.com/office/drawing/2014/main" id="{3D6EC112-1318-5947-B26D-A7D65D1AEEC5}"/>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2535409" y="2080681"/>
                <a:ext cx="785006" cy="472334"/>
              </a:xfrm>
              <a:prstGeom prst="rect">
                <a:avLst/>
              </a:prstGeom>
            </p:spPr>
          </p:pic>
          <p:sp>
            <p:nvSpPr>
              <p:cNvPr id="69" name="TextBox 68">
                <a:extLst>
                  <a:ext uri="{FF2B5EF4-FFF2-40B4-BE49-F238E27FC236}">
                    <a16:creationId xmlns:a16="http://schemas.microsoft.com/office/drawing/2014/main" id="{ADC08BAE-8DD5-BB44-AFC7-A63CC2D37731}"/>
                  </a:ext>
                </a:extLst>
              </p:cNvPr>
              <p:cNvSpPr txBox="1"/>
              <p:nvPr userDrawn="1"/>
            </p:nvSpPr>
            <p:spPr>
              <a:xfrm>
                <a:off x="2325797" y="2524147"/>
                <a:ext cx="1201820" cy="200055"/>
              </a:xfrm>
              <a:prstGeom prst="rect">
                <a:avLst/>
              </a:prstGeom>
              <a:noFill/>
            </p:spPr>
            <p:txBody>
              <a:bodyPr wrap="square" rtlCol="0">
                <a:spAutoFit/>
              </a:bodyPr>
              <a:lstStyle/>
              <a:p>
                <a:pPr algn="ctr"/>
                <a:r>
                  <a:rPr lang="en-GB" sz="700" dirty="0"/>
                  <a:t>British Virgin Islands</a:t>
                </a:r>
              </a:p>
            </p:txBody>
          </p:sp>
        </p:grpSp>
        <p:grpSp>
          <p:nvGrpSpPr>
            <p:cNvPr id="83" name="Group 82">
              <a:extLst>
                <a:ext uri="{FF2B5EF4-FFF2-40B4-BE49-F238E27FC236}">
                  <a16:creationId xmlns:a16="http://schemas.microsoft.com/office/drawing/2014/main" id="{99FD4E31-2D73-4C41-9FAC-E89A18E4114D}"/>
                </a:ext>
              </a:extLst>
            </p:cNvPr>
            <p:cNvGrpSpPr/>
            <p:nvPr userDrawn="1"/>
          </p:nvGrpSpPr>
          <p:grpSpPr>
            <a:xfrm>
              <a:off x="2439330" y="2080681"/>
              <a:ext cx="972000" cy="751243"/>
              <a:chOff x="4012965" y="2080681"/>
              <a:chExt cx="972000" cy="751243"/>
            </a:xfrm>
          </p:grpSpPr>
          <p:pic>
            <p:nvPicPr>
              <p:cNvPr id="45" name="Picture 44">
                <a:extLst>
                  <a:ext uri="{FF2B5EF4-FFF2-40B4-BE49-F238E27FC236}">
                    <a16:creationId xmlns:a16="http://schemas.microsoft.com/office/drawing/2014/main" id="{3CDE92BF-E710-9D4F-943D-37D7C51BD1B8}"/>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4105146" y="2080681"/>
                <a:ext cx="785006" cy="472334"/>
              </a:xfrm>
              <a:prstGeom prst="rect">
                <a:avLst/>
              </a:prstGeom>
            </p:spPr>
          </p:pic>
          <p:sp>
            <p:nvSpPr>
              <p:cNvPr id="70" name="TextBox 69">
                <a:extLst>
                  <a:ext uri="{FF2B5EF4-FFF2-40B4-BE49-F238E27FC236}">
                    <a16:creationId xmlns:a16="http://schemas.microsoft.com/office/drawing/2014/main" id="{060205B9-C146-BB44-AE38-E1C70E1DDA63}"/>
                  </a:ext>
                </a:extLst>
              </p:cNvPr>
              <p:cNvSpPr txBox="1"/>
              <p:nvPr userDrawn="1"/>
            </p:nvSpPr>
            <p:spPr>
              <a:xfrm>
                <a:off x="4012965" y="2524147"/>
                <a:ext cx="972000" cy="307777"/>
              </a:xfrm>
              <a:prstGeom prst="rect">
                <a:avLst/>
              </a:prstGeom>
              <a:noFill/>
            </p:spPr>
            <p:txBody>
              <a:bodyPr wrap="square" rtlCol="0">
                <a:spAutoFit/>
              </a:bodyPr>
              <a:lstStyle/>
              <a:p>
                <a:pPr algn="ctr"/>
                <a:r>
                  <a:rPr lang="en-GB" sz="700" dirty="0"/>
                  <a:t>Brunei Darussalam</a:t>
                </a:r>
              </a:p>
            </p:txBody>
          </p:sp>
        </p:grpSp>
        <p:grpSp>
          <p:nvGrpSpPr>
            <p:cNvPr id="75" name="Group 74">
              <a:extLst>
                <a:ext uri="{FF2B5EF4-FFF2-40B4-BE49-F238E27FC236}">
                  <a16:creationId xmlns:a16="http://schemas.microsoft.com/office/drawing/2014/main" id="{AA8CEADE-60F9-054E-BDED-61CFAEC4D442}"/>
                </a:ext>
              </a:extLst>
            </p:cNvPr>
            <p:cNvGrpSpPr/>
            <p:nvPr userDrawn="1"/>
          </p:nvGrpSpPr>
          <p:grpSpPr>
            <a:xfrm>
              <a:off x="4102109" y="2080681"/>
              <a:ext cx="791948" cy="643521"/>
              <a:chOff x="5687583" y="2080681"/>
              <a:chExt cx="791948" cy="643521"/>
            </a:xfrm>
          </p:grpSpPr>
          <p:pic>
            <p:nvPicPr>
              <p:cNvPr id="46" name="Picture 45">
                <a:extLst>
                  <a:ext uri="{FF2B5EF4-FFF2-40B4-BE49-F238E27FC236}">
                    <a16:creationId xmlns:a16="http://schemas.microsoft.com/office/drawing/2014/main" id="{81691BDB-7F00-EF4C-B21F-FBBC02192F21}"/>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694525" y="2080681"/>
                <a:ext cx="785006" cy="472334"/>
              </a:xfrm>
              <a:prstGeom prst="rect">
                <a:avLst/>
              </a:prstGeom>
            </p:spPr>
          </p:pic>
          <p:sp>
            <p:nvSpPr>
              <p:cNvPr id="71" name="TextBox 70">
                <a:extLst>
                  <a:ext uri="{FF2B5EF4-FFF2-40B4-BE49-F238E27FC236}">
                    <a16:creationId xmlns:a16="http://schemas.microsoft.com/office/drawing/2014/main" id="{FBC8C5EF-4871-544E-9E5E-6BD7D419C966}"/>
                  </a:ext>
                </a:extLst>
              </p:cNvPr>
              <p:cNvSpPr txBox="1"/>
              <p:nvPr userDrawn="1"/>
            </p:nvSpPr>
            <p:spPr>
              <a:xfrm>
                <a:off x="5687583" y="2524147"/>
                <a:ext cx="785006" cy="200055"/>
              </a:xfrm>
              <a:prstGeom prst="rect">
                <a:avLst/>
              </a:prstGeom>
              <a:noFill/>
            </p:spPr>
            <p:txBody>
              <a:bodyPr wrap="square" rtlCol="0">
                <a:spAutoFit/>
              </a:bodyPr>
              <a:lstStyle/>
              <a:p>
                <a:pPr algn="ctr"/>
                <a:r>
                  <a:rPr lang="en-GB" sz="700" dirty="0"/>
                  <a:t>Burundi</a:t>
                </a:r>
              </a:p>
            </p:txBody>
          </p:sp>
        </p:grpSp>
        <p:grpSp>
          <p:nvGrpSpPr>
            <p:cNvPr id="67" name="Group 66">
              <a:extLst>
                <a:ext uri="{FF2B5EF4-FFF2-40B4-BE49-F238E27FC236}">
                  <a16:creationId xmlns:a16="http://schemas.microsoft.com/office/drawing/2014/main" id="{F122A0F6-E79B-CE4F-A7DA-D7C1607F0C4A}"/>
                </a:ext>
              </a:extLst>
            </p:cNvPr>
            <p:cNvGrpSpPr/>
            <p:nvPr userDrawn="1"/>
          </p:nvGrpSpPr>
          <p:grpSpPr>
            <a:xfrm>
              <a:off x="5686355" y="2080681"/>
              <a:ext cx="791153" cy="643521"/>
              <a:chOff x="7295710" y="2080681"/>
              <a:chExt cx="791153" cy="643521"/>
            </a:xfrm>
          </p:grpSpPr>
          <p:pic>
            <p:nvPicPr>
              <p:cNvPr id="47" name="Picture 46">
                <a:extLst>
                  <a:ext uri="{FF2B5EF4-FFF2-40B4-BE49-F238E27FC236}">
                    <a16:creationId xmlns:a16="http://schemas.microsoft.com/office/drawing/2014/main" id="{CDFFF5C3-8DDA-D149-BAF4-6166D5A531F0}"/>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301857" y="2080681"/>
                <a:ext cx="785006" cy="472334"/>
              </a:xfrm>
              <a:prstGeom prst="rect">
                <a:avLst/>
              </a:prstGeom>
            </p:spPr>
          </p:pic>
          <p:sp>
            <p:nvSpPr>
              <p:cNvPr id="72" name="TextBox 71">
                <a:extLst>
                  <a:ext uri="{FF2B5EF4-FFF2-40B4-BE49-F238E27FC236}">
                    <a16:creationId xmlns:a16="http://schemas.microsoft.com/office/drawing/2014/main" id="{135F069D-31E4-014C-8B4D-ECC84466A2B7}"/>
                  </a:ext>
                </a:extLst>
              </p:cNvPr>
              <p:cNvSpPr txBox="1"/>
              <p:nvPr userDrawn="1"/>
            </p:nvSpPr>
            <p:spPr>
              <a:xfrm>
                <a:off x="7295710" y="2524147"/>
                <a:ext cx="785006" cy="200055"/>
              </a:xfrm>
              <a:prstGeom prst="rect">
                <a:avLst/>
              </a:prstGeom>
              <a:noFill/>
            </p:spPr>
            <p:txBody>
              <a:bodyPr wrap="square" rtlCol="0">
                <a:spAutoFit/>
              </a:bodyPr>
              <a:lstStyle/>
              <a:p>
                <a:pPr algn="ctr"/>
                <a:r>
                  <a:rPr lang="en-GB" sz="700" dirty="0"/>
                  <a:t>Canada</a:t>
                </a:r>
              </a:p>
            </p:txBody>
          </p:sp>
        </p:grpSp>
        <p:grpSp>
          <p:nvGrpSpPr>
            <p:cNvPr id="59" name="Group 58">
              <a:extLst>
                <a:ext uri="{FF2B5EF4-FFF2-40B4-BE49-F238E27FC236}">
                  <a16:creationId xmlns:a16="http://schemas.microsoft.com/office/drawing/2014/main" id="{B5852AD6-E7F4-6446-B2F5-A969B5E0BD15}"/>
                </a:ext>
              </a:extLst>
            </p:cNvPr>
            <p:cNvGrpSpPr/>
            <p:nvPr userDrawn="1"/>
          </p:nvGrpSpPr>
          <p:grpSpPr>
            <a:xfrm>
              <a:off x="7299181" y="2085766"/>
              <a:ext cx="790358" cy="643521"/>
              <a:chOff x="8907640" y="2085766"/>
              <a:chExt cx="790358" cy="643521"/>
            </a:xfrm>
          </p:grpSpPr>
          <p:pic>
            <p:nvPicPr>
              <p:cNvPr id="48" name="Picture 47">
                <a:extLst>
                  <a:ext uri="{FF2B5EF4-FFF2-40B4-BE49-F238E27FC236}">
                    <a16:creationId xmlns:a16="http://schemas.microsoft.com/office/drawing/2014/main" id="{BAFC71AA-FF5D-4044-806D-853C1D53608E}"/>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912992" y="2085766"/>
                <a:ext cx="785006" cy="472334"/>
              </a:xfrm>
              <a:prstGeom prst="rect">
                <a:avLst/>
              </a:prstGeom>
            </p:spPr>
          </p:pic>
          <p:sp>
            <p:nvSpPr>
              <p:cNvPr id="73" name="TextBox 72">
                <a:extLst>
                  <a:ext uri="{FF2B5EF4-FFF2-40B4-BE49-F238E27FC236}">
                    <a16:creationId xmlns:a16="http://schemas.microsoft.com/office/drawing/2014/main" id="{F9A8CCBC-A661-934D-94A7-35404A6615BE}"/>
                  </a:ext>
                </a:extLst>
              </p:cNvPr>
              <p:cNvSpPr txBox="1"/>
              <p:nvPr userDrawn="1"/>
            </p:nvSpPr>
            <p:spPr>
              <a:xfrm>
                <a:off x="8907640" y="2529232"/>
                <a:ext cx="785006" cy="200055"/>
              </a:xfrm>
              <a:prstGeom prst="rect">
                <a:avLst/>
              </a:prstGeom>
              <a:noFill/>
            </p:spPr>
            <p:txBody>
              <a:bodyPr wrap="square" rtlCol="0">
                <a:spAutoFit/>
              </a:bodyPr>
              <a:lstStyle/>
              <a:p>
                <a:pPr algn="ctr"/>
                <a:r>
                  <a:rPr lang="en-GB" sz="700" dirty="0"/>
                  <a:t>Chile</a:t>
                </a:r>
              </a:p>
            </p:txBody>
          </p:sp>
        </p:grpSp>
        <p:grpSp>
          <p:nvGrpSpPr>
            <p:cNvPr id="51" name="Group 50">
              <a:extLst>
                <a:ext uri="{FF2B5EF4-FFF2-40B4-BE49-F238E27FC236}">
                  <a16:creationId xmlns:a16="http://schemas.microsoft.com/office/drawing/2014/main" id="{7B3E4285-B124-5A4C-B039-EAB3E3C28C16}"/>
                </a:ext>
              </a:extLst>
            </p:cNvPr>
            <p:cNvGrpSpPr/>
            <p:nvPr userDrawn="1"/>
          </p:nvGrpSpPr>
          <p:grpSpPr>
            <a:xfrm>
              <a:off x="8919639" y="2076167"/>
              <a:ext cx="789560" cy="648035"/>
              <a:chOff x="10495000" y="2076167"/>
              <a:chExt cx="789560" cy="648035"/>
            </a:xfrm>
          </p:grpSpPr>
          <p:pic>
            <p:nvPicPr>
              <p:cNvPr id="49" name="Picture 48">
                <a:extLst>
                  <a:ext uri="{FF2B5EF4-FFF2-40B4-BE49-F238E27FC236}">
                    <a16:creationId xmlns:a16="http://schemas.microsoft.com/office/drawing/2014/main" id="{23A3E72B-47E9-B44F-9D58-555012A2A529}"/>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0499554" y="2076167"/>
                <a:ext cx="785006" cy="472334"/>
              </a:xfrm>
              <a:prstGeom prst="rect">
                <a:avLst/>
              </a:prstGeom>
            </p:spPr>
          </p:pic>
          <p:sp>
            <p:nvSpPr>
              <p:cNvPr id="74" name="TextBox 73">
                <a:extLst>
                  <a:ext uri="{FF2B5EF4-FFF2-40B4-BE49-F238E27FC236}">
                    <a16:creationId xmlns:a16="http://schemas.microsoft.com/office/drawing/2014/main" id="{3437713C-630B-9B4A-9CE1-DB238C3AE957}"/>
                  </a:ext>
                </a:extLst>
              </p:cNvPr>
              <p:cNvSpPr txBox="1"/>
              <p:nvPr userDrawn="1"/>
            </p:nvSpPr>
            <p:spPr>
              <a:xfrm>
                <a:off x="10495000" y="2524147"/>
                <a:ext cx="785006" cy="200055"/>
              </a:xfrm>
              <a:prstGeom prst="rect">
                <a:avLst/>
              </a:prstGeom>
              <a:noFill/>
            </p:spPr>
            <p:txBody>
              <a:bodyPr wrap="square" rtlCol="0">
                <a:spAutoFit/>
              </a:bodyPr>
              <a:lstStyle/>
              <a:p>
                <a:pPr algn="ctr"/>
                <a:r>
                  <a:rPr lang="en-GB" sz="700" dirty="0"/>
                  <a:t>China</a:t>
                </a:r>
              </a:p>
            </p:txBody>
          </p:sp>
        </p:grpSp>
      </p:grpSp>
      <p:grpSp>
        <p:nvGrpSpPr>
          <p:cNvPr id="163" name="Group 162">
            <a:extLst>
              <a:ext uri="{FF2B5EF4-FFF2-40B4-BE49-F238E27FC236}">
                <a16:creationId xmlns:a16="http://schemas.microsoft.com/office/drawing/2014/main" id="{8151DA59-EE89-F84D-8C4D-0167D7D398FE}"/>
              </a:ext>
            </a:extLst>
          </p:cNvPr>
          <p:cNvGrpSpPr/>
          <p:nvPr userDrawn="1"/>
        </p:nvGrpSpPr>
        <p:grpSpPr>
          <a:xfrm>
            <a:off x="940707" y="3528475"/>
            <a:ext cx="10355056" cy="650801"/>
            <a:chOff x="940707" y="3471497"/>
            <a:chExt cx="10355056" cy="650801"/>
          </a:xfrm>
        </p:grpSpPr>
        <p:grpSp>
          <p:nvGrpSpPr>
            <p:cNvPr id="127" name="Group 126">
              <a:extLst>
                <a:ext uri="{FF2B5EF4-FFF2-40B4-BE49-F238E27FC236}">
                  <a16:creationId xmlns:a16="http://schemas.microsoft.com/office/drawing/2014/main" id="{6D0AE4F3-85B0-7346-A2F7-A4BD9492C9EC}"/>
                </a:ext>
              </a:extLst>
            </p:cNvPr>
            <p:cNvGrpSpPr/>
            <p:nvPr userDrawn="1"/>
          </p:nvGrpSpPr>
          <p:grpSpPr>
            <a:xfrm>
              <a:off x="940707" y="3475153"/>
              <a:ext cx="791008" cy="642060"/>
              <a:chOff x="940707" y="3475153"/>
              <a:chExt cx="791008" cy="642060"/>
            </a:xfrm>
          </p:grpSpPr>
          <p:pic>
            <p:nvPicPr>
              <p:cNvPr id="12" name="Picture 11">
                <a:extLst>
                  <a:ext uri="{FF2B5EF4-FFF2-40B4-BE49-F238E27FC236}">
                    <a16:creationId xmlns:a16="http://schemas.microsoft.com/office/drawing/2014/main" id="{317D82D1-8A8B-F54D-8F60-5B14D927144E}"/>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946709" y="3475153"/>
                <a:ext cx="785006" cy="472334"/>
              </a:xfrm>
              <a:prstGeom prst="rect">
                <a:avLst/>
              </a:prstGeom>
            </p:spPr>
          </p:pic>
          <p:sp>
            <p:nvSpPr>
              <p:cNvPr id="84" name="TextBox 83">
                <a:extLst>
                  <a:ext uri="{FF2B5EF4-FFF2-40B4-BE49-F238E27FC236}">
                    <a16:creationId xmlns:a16="http://schemas.microsoft.com/office/drawing/2014/main" id="{4EEB89F5-6753-734A-A043-B9714B0CA042}"/>
                  </a:ext>
                </a:extLst>
              </p:cNvPr>
              <p:cNvSpPr txBox="1"/>
              <p:nvPr userDrawn="1"/>
            </p:nvSpPr>
            <p:spPr>
              <a:xfrm>
                <a:off x="940707" y="3917158"/>
                <a:ext cx="785006" cy="200055"/>
              </a:xfrm>
              <a:prstGeom prst="rect">
                <a:avLst/>
              </a:prstGeom>
              <a:noFill/>
            </p:spPr>
            <p:txBody>
              <a:bodyPr wrap="square" rtlCol="0">
                <a:spAutoFit/>
              </a:bodyPr>
              <a:lstStyle/>
              <a:p>
                <a:pPr algn="ctr"/>
                <a:r>
                  <a:rPr lang="en-GB" sz="700" dirty="0"/>
                  <a:t>Guyana</a:t>
                </a:r>
              </a:p>
            </p:txBody>
          </p:sp>
        </p:grpSp>
        <p:grpSp>
          <p:nvGrpSpPr>
            <p:cNvPr id="126" name="Group 125">
              <a:extLst>
                <a:ext uri="{FF2B5EF4-FFF2-40B4-BE49-F238E27FC236}">
                  <a16:creationId xmlns:a16="http://schemas.microsoft.com/office/drawing/2014/main" id="{90E8F2AB-8589-BC43-935C-F60E9D4CE64B}"/>
                </a:ext>
              </a:extLst>
            </p:cNvPr>
            <p:cNvGrpSpPr/>
            <p:nvPr userDrawn="1"/>
          </p:nvGrpSpPr>
          <p:grpSpPr>
            <a:xfrm>
              <a:off x="2535411" y="3475153"/>
              <a:ext cx="785006" cy="642060"/>
              <a:chOff x="2535411" y="3475153"/>
              <a:chExt cx="785006" cy="642060"/>
            </a:xfrm>
          </p:grpSpPr>
          <p:pic>
            <p:nvPicPr>
              <p:cNvPr id="13" name="Picture 12">
                <a:extLst>
                  <a:ext uri="{FF2B5EF4-FFF2-40B4-BE49-F238E27FC236}">
                    <a16:creationId xmlns:a16="http://schemas.microsoft.com/office/drawing/2014/main" id="{A5AA4E4B-AA70-CF4E-97CD-0884AB1DC84A}"/>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2535411" y="3475153"/>
                <a:ext cx="785006" cy="472334"/>
              </a:xfrm>
              <a:prstGeom prst="rect">
                <a:avLst/>
              </a:prstGeom>
            </p:spPr>
          </p:pic>
          <p:sp>
            <p:nvSpPr>
              <p:cNvPr id="85" name="TextBox 84">
                <a:extLst>
                  <a:ext uri="{FF2B5EF4-FFF2-40B4-BE49-F238E27FC236}">
                    <a16:creationId xmlns:a16="http://schemas.microsoft.com/office/drawing/2014/main" id="{52C55A0E-0F1A-494A-917E-ACA98707DA25}"/>
                  </a:ext>
                </a:extLst>
              </p:cNvPr>
              <p:cNvSpPr txBox="1"/>
              <p:nvPr userDrawn="1"/>
            </p:nvSpPr>
            <p:spPr>
              <a:xfrm>
                <a:off x="2547063" y="3917158"/>
                <a:ext cx="760285" cy="200055"/>
              </a:xfrm>
              <a:prstGeom prst="rect">
                <a:avLst/>
              </a:prstGeom>
              <a:noFill/>
            </p:spPr>
            <p:txBody>
              <a:bodyPr wrap="square" rtlCol="0">
                <a:spAutoFit/>
              </a:bodyPr>
              <a:lstStyle/>
              <a:p>
                <a:pPr algn="ctr"/>
                <a:r>
                  <a:rPr lang="en-GB" sz="700" dirty="0"/>
                  <a:t>India</a:t>
                </a:r>
              </a:p>
            </p:txBody>
          </p:sp>
        </p:grpSp>
        <p:grpSp>
          <p:nvGrpSpPr>
            <p:cNvPr id="125" name="Group 124">
              <a:extLst>
                <a:ext uri="{FF2B5EF4-FFF2-40B4-BE49-F238E27FC236}">
                  <a16:creationId xmlns:a16="http://schemas.microsoft.com/office/drawing/2014/main" id="{8621B906-7BAD-D646-90BF-FFC7F87A1C3B}"/>
                </a:ext>
              </a:extLst>
            </p:cNvPr>
            <p:cNvGrpSpPr/>
            <p:nvPr userDrawn="1"/>
          </p:nvGrpSpPr>
          <p:grpSpPr>
            <a:xfrm>
              <a:off x="4109703" y="3475153"/>
              <a:ext cx="785006" cy="642060"/>
              <a:chOff x="4109703" y="3475153"/>
              <a:chExt cx="785006" cy="642060"/>
            </a:xfrm>
          </p:grpSpPr>
          <p:pic>
            <p:nvPicPr>
              <p:cNvPr id="14" name="Picture 13">
                <a:extLst>
                  <a:ext uri="{FF2B5EF4-FFF2-40B4-BE49-F238E27FC236}">
                    <a16:creationId xmlns:a16="http://schemas.microsoft.com/office/drawing/2014/main" id="{2EB9AFFC-E40A-C449-A297-D0F2ED70F5C3}"/>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4109703" y="3475153"/>
                <a:ext cx="785006" cy="472334"/>
              </a:xfrm>
              <a:prstGeom prst="rect">
                <a:avLst/>
              </a:prstGeom>
            </p:spPr>
          </p:pic>
          <p:sp>
            <p:nvSpPr>
              <p:cNvPr id="86" name="TextBox 85">
                <a:extLst>
                  <a:ext uri="{FF2B5EF4-FFF2-40B4-BE49-F238E27FC236}">
                    <a16:creationId xmlns:a16="http://schemas.microsoft.com/office/drawing/2014/main" id="{EB444315-7801-714A-B343-69232735109D}"/>
                  </a:ext>
                </a:extLst>
              </p:cNvPr>
              <p:cNvSpPr txBox="1"/>
              <p:nvPr userDrawn="1"/>
            </p:nvSpPr>
            <p:spPr>
              <a:xfrm>
                <a:off x="4113187" y="3917158"/>
                <a:ext cx="780870" cy="200055"/>
              </a:xfrm>
              <a:prstGeom prst="rect">
                <a:avLst/>
              </a:prstGeom>
              <a:noFill/>
            </p:spPr>
            <p:txBody>
              <a:bodyPr wrap="square" rtlCol="0">
                <a:spAutoFit/>
              </a:bodyPr>
              <a:lstStyle/>
              <a:p>
                <a:pPr algn="ctr"/>
                <a:r>
                  <a:rPr lang="en-GB" sz="700" dirty="0"/>
                  <a:t>Jamaica</a:t>
                </a:r>
              </a:p>
            </p:txBody>
          </p:sp>
        </p:grpSp>
        <p:grpSp>
          <p:nvGrpSpPr>
            <p:cNvPr id="124" name="Group 123">
              <a:extLst>
                <a:ext uri="{FF2B5EF4-FFF2-40B4-BE49-F238E27FC236}">
                  <a16:creationId xmlns:a16="http://schemas.microsoft.com/office/drawing/2014/main" id="{07061207-5B9A-FF44-BE96-AF0DABE73501}"/>
                </a:ext>
              </a:extLst>
            </p:cNvPr>
            <p:cNvGrpSpPr/>
            <p:nvPr userDrawn="1"/>
          </p:nvGrpSpPr>
          <p:grpSpPr>
            <a:xfrm>
              <a:off x="5686355" y="3477107"/>
              <a:ext cx="802288" cy="640106"/>
              <a:chOff x="5686355" y="3477107"/>
              <a:chExt cx="802288" cy="640106"/>
            </a:xfrm>
          </p:grpSpPr>
          <p:pic>
            <p:nvPicPr>
              <p:cNvPr id="15" name="Picture 14">
                <a:extLst>
                  <a:ext uri="{FF2B5EF4-FFF2-40B4-BE49-F238E27FC236}">
                    <a16:creationId xmlns:a16="http://schemas.microsoft.com/office/drawing/2014/main" id="{9C04F0E6-C38B-9043-A1DF-E6108ED46570}"/>
                  </a:ext>
                </a:extLst>
              </p:cNvPr>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5703637" y="3477107"/>
                <a:ext cx="785006" cy="472334"/>
              </a:xfrm>
              <a:prstGeom prst="rect">
                <a:avLst/>
              </a:prstGeom>
            </p:spPr>
          </p:pic>
          <p:sp>
            <p:nvSpPr>
              <p:cNvPr id="87" name="TextBox 86">
                <a:extLst>
                  <a:ext uri="{FF2B5EF4-FFF2-40B4-BE49-F238E27FC236}">
                    <a16:creationId xmlns:a16="http://schemas.microsoft.com/office/drawing/2014/main" id="{E2AE3FC1-05AD-F54A-A595-0384A519EE6A}"/>
                  </a:ext>
                </a:extLst>
              </p:cNvPr>
              <p:cNvSpPr txBox="1"/>
              <p:nvPr userDrawn="1"/>
            </p:nvSpPr>
            <p:spPr>
              <a:xfrm>
                <a:off x="5686355" y="3917158"/>
                <a:ext cx="785006" cy="200055"/>
              </a:xfrm>
              <a:prstGeom prst="rect">
                <a:avLst/>
              </a:prstGeom>
              <a:noFill/>
            </p:spPr>
            <p:txBody>
              <a:bodyPr wrap="square" rtlCol="0">
                <a:spAutoFit/>
              </a:bodyPr>
              <a:lstStyle/>
              <a:p>
                <a:pPr algn="ctr"/>
                <a:r>
                  <a:rPr lang="en-GB" sz="700" dirty="0"/>
                  <a:t>Kenya</a:t>
                </a:r>
              </a:p>
            </p:txBody>
          </p:sp>
        </p:grpSp>
        <p:grpSp>
          <p:nvGrpSpPr>
            <p:cNvPr id="123" name="Group 122">
              <a:extLst>
                <a:ext uri="{FF2B5EF4-FFF2-40B4-BE49-F238E27FC236}">
                  <a16:creationId xmlns:a16="http://schemas.microsoft.com/office/drawing/2014/main" id="{CFB494E3-A9CC-2F49-8EAD-43FCAE9E8C0C}"/>
                </a:ext>
              </a:extLst>
            </p:cNvPr>
            <p:cNvGrpSpPr/>
            <p:nvPr userDrawn="1"/>
          </p:nvGrpSpPr>
          <p:grpSpPr>
            <a:xfrm>
              <a:off x="7294482" y="3471497"/>
              <a:ext cx="793793" cy="645716"/>
              <a:chOff x="7294482" y="3471497"/>
              <a:chExt cx="793793" cy="645716"/>
            </a:xfrm>
          </p:grpSpPr>
          <p:pic>
            <p:nvPicPr>
              <p:cNvPr id="16" name="Picture 15">
                <a:extLst>
                  <a:ext uri="{FF2B5EF4-FFF2-40B4-BE49-F238E27FC236}">
                    <a16:creationId xmlns:a16="http://schemas.microsoft.com/office/drawing/2014/main" id="{B8B1FEEA-D157-6C4B-8DD8-6E49B89116A4}"/>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304702" y="3471497"/>
                <a:ext cx="783573" cy="472334"/>
              </a:xfrm>
              <a:prstGeom prst="rect">
                <a:avLst/>
              </a:prstGeom>
            </p:spPr>
          </p:pic>
          <p:sp>
            <p:nvSpPr>
              <p:cNvPr id="88" name="TextBox 87">
                <a:extLst>
                  <a:ext uri="{FF2B5EF4-FFF2-40B4-BE49-F238E27FC236}">
                    <a16:creationId xmlns:a16="http://schemas.microsoft.com/office/drawing/2014/main" id="{9A764482-A845-6E41-B29E-D55075B07BB8}"/>
                  </a:ext>
                </a:extLst>
              </p:cNvPr>
              <p:cNvSpPr txBox="1"/>
              <p:nvPr userDrawn="1"/>
            </p:nvSpPr>
            <p:spPr>
              <a:xfrm>
                <a:off x="7294482" y="3917158"/>
                <a:ext cx="785006" cy="200055"/>
              </a:xfrm>
              <a:prstGeom prst="rect">
                <a:avLst/>
              </a:prstGeom>
              <a:noFill/>
            </p:spPr>
            <p:txBody>
              <a:bodyPr wrap="square" rtlCol="0">
                <a:spAutoFit/>
              </a:bodyPr>
              <a:lstStyle/>
              <a:p>
                <a:pPr algn="ctr"/>
                <a:r>
                  <a:rPr lang="en-GB" sz="700" dirty="0"/>
                  <a:t>Malawi</a:t>
                </a:r>
              </a:p>
            </p:txBody>
          </p:sp>
        </p:grpSp>
        <p:grpSp>
          <p:nvGrpSpPr>
            <p:cNvPr id="122" name="Group 121">
              <a:extLst>
                <a:ext uri="{FF2B5EF4-FFF2-40B4-BE49-F238E27FC236}">
                  <a16:creationId xmlns:a16="http://schemas.microsoft.com/office/drawing/2014/main" id="{D182AA25-5842-EF49-A94B-213E48FED90A}"/>
                </a:ext>
              </a:extLst>
            </p:cNvPr>
            <p:cNvGrpSpPr/>
            <p:nvPr userDrawn="1"/>
          </p:nvGrpSpPr>
          <p:grpSpPr>
            <a:xfrm>
              <a:off x="8894837" y="3482192"/>
              <a:ext cx="809808" cy="640106"/>
              <a:chOff x="8906412" y="3482192"/>
              <a:chExt cx="809808" cy="640106"/>
            </a:xfrm>
          </p:grpSpPr>
          <p:pic>
            <p:nvPicPr>
              <p:cNvPr id="17" name="Picture 16">
                <a:extLst>
                  <a:ext uri="{FF2B5EF4-FFF2-40B4-BE49-F238E27FC236}">
                    <a16:creationId xmlns:a16="http://schemas.microsoft.com/office/drawing/2014/main" id="{79BF735D-5185-3344-B590-B5556D74C21A}"/>
                  </a:ext>
                </a:extLst>
              </p:cNvPr>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8931214" y="3482192"/>
                <a:ext cx="785006" cy="472334"/>
              </a:xfrm>
              <a:prstGeom prst="rect">
                <a:avLst/>
              </a:prstGeom>
            </p:spPr>
          </p:pic>
          <p:sp>
            <p:nvSpPr>
              <p:cNvPr id="89" name="TextBox 88">
                <a:extLst>
                  <a:ext uri="{FF2B5EF4-FFF2-40B4-BE49-F238E27FC236}">
                    <a16:creationId xmlns:a16="http://schemas.microsoft.com/office/drawing/2014/main" id="{82C5C616-D16B-B74D-AAC7-A7E00F3D8797}"/>
                  </a:ext>
                </a:extLst>
              </p:cNvPr>
              <p:cNvSpPr txBox="1"/>
              <p:nvPr userDrawn="1"/>
            </p:nvSpPr>
            <p:spPr>
              <a:xfrm>
                <a:off x="8906412" y="3922243"/>
                <a:ext cx="785006" cy="200055"/>
              </a:xfrm>
              <a:prstGeom prst="rect">
                <a:avLst/>
              </a:prstGeom>
              <a:noFill/>
            </p:spPr>
            <p:txBody>
              <a:bodyPr wrap="square" rtlCol="0">
                <a:spAutoFit/>
              </a:bodyPr>
              <a:lstStyle/>
              <a:p>
                <a:pPr algn="ctr"/>
                <a:r>
                  <a:rPr lang="en-GB" sz="700" dirty="0"/>
                  <a:t>Malaysia</a:t>
                </a:r>
              </a:p>
            </p:txBody>
          </p:sp>
        </p:grpSp>
        <p:grpSp>
          <p:nvGrpSpPr>
            <p:cNvPr id="121" name="Group 120">
              <a:extLst>
                <a:ext uri="{FF2B5EF4-FFF2-40B4-BE49-F238E27FC236}">
                  <a16:creationId xmlns:a16="http://schemas.microsoft.com/office/drawing/2014/main" id="{1D429C44-E9D8-FC40-B45C-AB6ACBA3F4AC}"/>
                </a:ext>
              </a:extLst>
            </p:cNvPr>
            <p:cNvGrpSpPr/>
            <p:nvPr userDrawn="1"/>
          </p:nvGrpSpPr>
          <p:grpSpPr>
            <a:xfrm>
              <a:off x="10482197" y="3471497"/>
              <a:ext cx="813566" cy="645716"/>
              <a:chOff x="10493772" y="3471497"/>
              <a:chExt cx="813566" cy="645716"/>
            </a:xfrm>
          </p:grpSpPr>
          <p:pic>
            <p:nvPicPr>
              <p:cNvPr id="18" name="Picture 17">
                <a:extLst>
                  <a:ext uri="{FF2B5EF4-FFF2-40B4-BE49-F238E27FC236}">
                    <a16:creationId xmlns:a16="http://schemas.microsoft.com/office/drawing/2014/main" id="{4C4CFFED-7E22-9546-856A-48649EC49E1C}"/>
                  </a:ext>
                </a:extLst>
              </p:cNvPr>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10522332" y="3471497"/>
                <a:ext cx="785006" cy="472334"/>
              </a:xfrm>
              <a:prstGeom prst="rect">
                <a:avLst/>
              </a:prstGeom>
            </p:spPr>
          </p:pic>
          <p:sp>
            <p:nvSpPr>
              <p:cNvPr id="90" name="TextBox 89">
                <a:extLst>
                  <a:ext uri="{FF2B5EF4-FFF2-40B4-BE49-F238E27FC236}">
                    <a16:creationId xmlns:a16="http://schemas.microsoft.com/office/drawing/2014/main" id="{3C1D52B9-F4CB-064D-A73C-F8C053918B25}"/>
                  </a:ext>
                </a:extLst>
              </p:cNvPr>
              <p:cNvSpPr txBox="1"/>
              <p:nvPr userDrawn="1"/>
            </p:nvSpPr>
            <p:spPr>
              <a:xfrm>
                <a:off x="10493772" y="3917158"/>
                <a:ext cx="785006" cy="200055"/>
              </a:xfrm>
              <a:prstGeom prst="rect">
                <a:avLst/>
              </a:prstGeom>
              <a:noFill/>
            </p:spPr>
            <p:txBody>
              <a:bodyPr wrap="square" rtlCol="0">
                <a:spAutoFit/>
              </a:bodyPr>
              <a:lstStyle/>
              <a:p>
                <a:pPr algn="ctr"/>
                <a:r>
                  <a:rPr lang="en-GB" sz="700" dirty="0"/>
                  <a:t>Mauritius</a:t>
                </a:r>
              </a:p>
            </p:txBody>
          </p:sp>
        </p:grpSp>
      </p:grpSp>
      <p:grpSp>
        <p:nvGrpSpPr>
          <p:cNvPr id="164" name="Group 163">
            <a:extLst>
              <a:ext uri="{FF2B5EF4-FFF2-40B4-BE49-F238E27FC236}">
                <a16:creationId xmlns:a16="http://schemas.microsoft.com/office/drawing/2014/main" id="{7774D391-FC5D-D54B-9955-91DC35AEEA45}"/>
              </a:ext>
            </a:extLst>
          </p:cNvPr>
          <p:cNvGrpSpPr/>
          <p:nvPr userDrawn="1"/>
        </p:nvGrpSpPr>
        <p:grpSpPr>
          <a:xfrm>
            <a:off x="940707" y="4225682"/>
            <a:ext cx="10343853" cy="653989"/>
            <a:chOff x="940707" y="4182584"/>
            <a:chExt cx="10343853" cy="653989"/>
          </a:xfrm>
        </p:grpSpPr>
        <p:grpSp>
          <p:nvGrpSpPr>
            <p:cNvPr id="128" name="Group 127">
              <a:extLst>
                <a:ext uri="{FF2B5EF4-FFF2-40B4-BE49-F238E27FC236}">
                  <a16:creationId xmlns:a16="http://schemas.microsoft.com/office/drawing/2014/main" id="{DEC49A65-35FF-C34B-9809-393AAE3F8932}"/>
                </a:ext>
              </a:extLst>
            </p:cNvPr>
            <p:cNvGrpSpPr/>
            <p:nvPr userDrawn="1"/>
          </p:nvGrpSpPr>
          <p:grpSpPr>
            <a:xfrm>
              <a:off x="940707" y="4182584"/>
              <a:ext cx="791008" cy="648904"/>
              <a:chOff x="940707" y="4182584"/>
              <a:chExt cx="791008" cy="648904"/>
            </a:xfrm>
          </p:grpSpPr>
          <p:pic>
            <p:nvPicPr>
              <p:cNvPr id="20" name="Picture 19">
                <a:extLst>
                  <a:ext uri="{FF2B5EF4-FFF2-40B4-BE49-F238E27FC236}">
                    <a16:creationId xmlns:a16="http://schemas.microsoft.com/office/drawing/2014/main" id="{6CD2DAB1-4925-D14B-B4D6-2618AD0729B6}"/>
                  </a:ext>
                </a:extLst>
              </p:cNvPr>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946709" y="4182584"/>
                <a:ext cx="785006" cy="472334"/>
              </a:xfrm>
              <a:prstGeom prst="rect">
                <a:avLst/>
              </a:prstGeom>
            </p:spPr>
          </p:pic>
          <p:sp>
            <p:nvSpPr>
              <p:cNvPr id="92" name="TextBox 91">
                <a:extLst>
                  <a:ext uri="{FF2B5EF4-FFF2-40B4-BE49-F238E27FC236}">
                    <a16:creationId xmlns:a16="http://schemas.microsoft.com/office/drawing/2014/main" id="{2437E422-5DFF-2849-9849-EAAB4949E240}"/>
                  </a:ext>
                </a:extLst>
              </p:cNvPr>
              <p:cNvSpPr txBox="1"/>
              <p:nvPr userDrawn="1"/>
            </p:nvSpPr>
            <p:spPr>
              <a:xfrm>
                <a:off x="940707" y="4631433"/>
                <a:ext cx="785006" cy="200055"/>
              </a:xfrm>
              <a:prstGeom prst="rect">
                <a:avLst/>
              </a:prstGeom>
              <a:noFill/>
            </p:spPr>
            <p:txBody>
              <a:bodyPr wrap="square" rtlCol="0">
                <a:spAutoFit/>
              </a:bodyPr>
              <a:lstStyle/>
              <a:p>
                <a:pPr algn="ctr"/>
                <a:r>
                  <a:rPr lang="en-GB" sz="700" dirty="0"/>
                  <a:t>Montserrat</a:t>
                </a:r>
              </a:p>
            </p:txBody>
          </p:sp>
        </p:grpSp>
        <p:grpSp>
          <p:nvGrpSpPr>
            <p:cNvPr id="129" name="Group 128">
              <a:extLst>
                <a:ext uri="{FF2B5EF4-FFF2-40B4-BE49-F238E27FC236}">
                  <a16:creationId xmlns:a16="http://schemas.microsoft.com/office/drawing/2014/main" id="{C49B8FBB-6367-F14C-AD25-B5CDE2033BB7}"/>
                </a:ext>
              </a:extLst>
            </p:cNvPr>
            <p:cNvGrpSpPr/>
            <p:nvPr userDrawn="1"/>
          </p:nvGrpSpPr>
          <p:grpSpPr>
            <a:xfrm>
              <a:off x="2531614" y="4182584"/>
              <a:ext cx="788803" cy="648904"/>
              <a:chOff x="2531614" y="4182584"/>
              <a:chExt cx="788803" cy="648904"/>
            </a:xfrm>
          </p:grpSpPr>
          <p:pic>
            <p:nvPicPr>
              <p:cNvPr id="21" name="Picture 20">
                <a:extLst>
                  <a:ext uri="{FF2B5EF4-FFF2-40B4-BE49-F238E27FC236}">
                    <a16:creationId xmlns:a16="http://schemas.microsoft.com/office/drawing/2014/main" id="{B707DD0D-9625-534E-9AC1-EC47A38F6F30}"/>
                  </a:ext>
                </a:extLst>
              </p:cNvPr>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a:off x="2531614" y="4182584"/>
                <a:ext cx="785006" cy="472334"/>
              </a:xfrm>
              <a:prstGeom prst="rect">
                <a:avLst/>
              </a:prstGeom>
            </p:spPr>
          </p:pic>
          <p:sp>
            <p:nvSpPr>
              <p:cNvPr id="93" name="TextBox 92">
                <a:extLst>
                  <a:ext uri="{FF2B5EF4-FFF2-40B4-BE49-F238E27FC236}">
                    <a16:creationId xmlns:a16="http://schemas.microsoft.com/office/drawing/2014/main" id="{DEFE8929-E40F-FD44-9D1E-57FA6810228E}"/>
                  </a:ext>
                </a:extLst>
              </p:cNvPr>
              <p:cNvSpPr txBox="1"/>
              <p:nvPr userDrawn="1"/>
            </p:nvSpPr>
            <p:spPr>
              <a:xfrm>
                <a:off x="2532999" y="4631433"/>
                <a:ext cx="787418" cy="200055"/>
              </a:xfrm>
              <a:prstGeom prst="rect">
                <a:avLst/>
              </a:prstGeom>
              <a:noFill/>
            </p:spPr>
            <p:txBody>
              <a:bodyPr wrap="square" rtlCol="0">
                <a:spAutoFit/>
              </a:bodyPr>
              <a:lstStyle/>
              <a:p>
                <a:pPr algn="ctr"/>
                <a:r>
                  <a:rPr lang="en-GB" sz="700" dirty="0"/>
                  <a:t>Myanmar</a:t>
                </a:r>
              </a:p>
            </p:txBody>
          </p:sp>
        </p:grpSp>
        <p:grpSp>
          <p:nvGrpSpPr>
            <p:cNvPr id="130" name="Group 129">
              <a:extLst>
                <a:ext uri="{FF2B5EF4-FFF2-40B4-BE49-F238E27FC236}">
                  <a16:creationId xmlns:a16="http://schemas.microsoft.com/office/drawing/2014/main" id="{9A3B4C91-2E3D-6040-A5A2-EB5584F94294}"/>
                </a:ext>
              </a:extLst>
            </p:cNvPr>
            <p:cNvGrpSpPr/>
            <p:nvPr userDrawn="1"/>
          </p:nvGrpSpPr>
          <p:grpSpPr>
            <a:xfrm>
              <a:off x="4102109" y="4182584"/>
              <a:ext cx="788853" cy="648904"/>
              <a:chOff x="4102109" y="4182584"/>
              <a:chExt cx="788853" cy="648904"/>
            </a:xfrm>
          </p:grpSpPr>
          <p:pic>
            <p:nvPicPr>
              <p:cNvPr id="22" name="Picture 21">
                <a:extLst>
                  <a:ext uri="{FF2B5EF4-FFF2-40B4-BE49-F238E27FC236}">
                    <a16:creationId xmlns:a16="http://schemas.microsoft.com/office/drawing/2014/main" id="{8A6F4234-21C0-D241-9465-983771505CBA}"/>
                  </a:ext>
                </a:extLst>
              </p:cNvPr>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a:off x="4102109" y="4182584"/>
                <a:ext cx="785006" cy="472334"/>
              </a:xfrm>
              <a:prstGeom prst="rect">
                <a:avLst/>
              </a:prstGeom>
            </p:spPr>
          </p:pic>
          <p:sp>
            <p:nvSpPr>
              <p:cNvPr id="94" name="TextBox 93">
                <a:extLst>
                  <a:ext uri="{FF2B5EF4-FFF2-40B4-BE49-F238E27FC236}">
                    <a16:creationId xmlns:a16="http://schemas.microsoft.com/office/drawing/2014/main" id="{66B458FB-5E72-6546-94A5-8B1F840EBD2F}"/>
                  </a:ext>
                </a:extLst>
              </p:cNvPr>
              <p:cNvSpPr txBox="1"/>
              <p:nvPr userDrawn="1"/>
            </p:nvSpPr>
            <p:spPr>
              <a:xfrm>
                <a:off x="4109051" y="4631433"/>
                <a:ext cx="781911" cy="200055"/>
              </a:xfrm>
              <a:prstGeom prst="rect">
                <a:avLst/>
              </a:prstGeom>
              <a:noFill/>
            </p:spPr>
            <p:txBody>
              <a:bodyPr wrap="square" rtlCol="0">
                <a:spAutoFit/>
              </a:bodyPr>
              <a:lstStyle/>
              <a:p>
                <a:pPr algn="ctr"/>
                <a:r>
                  <a:rPr lang="en-GB" sz="700" dirty="0"/>
                  <a:t>Nigeria</a:t>
                </a:r>
              </a:p>
            </p:txBody>
          </p:sp>
        </p:grpSp>
        <p:grpSp>
          <p:nvGrpSpPr>
            <p:cNvPr id="131" name="Group 130">
              <a:extLst>
                <a:ext uri="{FF2B5EF4-FFF2-40B4-BE49-F238E27FC236}">
                  <a16:creationId xmlns:a16="http://schemas.microsoft.com/office/drawing/2014/main" id="{B3E0BDDA-DC64-9941-850C-C55A0320E6A7}"/>
                </a:ext>
              </a:extLst>
            </p:cNvPr>
            <p:cNvGrpSpPr/>
            <p:nvPr userDrawn="1"/>
          </p:nvGrpSpPr>
          <p:grpSpPr>
            <a:xfrm>
              <a:off x="5686355" y="4182584"/>
              <a:ext cx="790897" cy="648904"/>
              <a:chOff x="5686355" y="4182584"/>
              <a:chExt cx="790897" cy="648904"/>
            </a:xfrm>
          </p:grpSpPr>
          <p:pic>
            <p:nvPicPr>
              <p:cNvPr id="23" name="Picture 22">
                <a:extLst>
                  <a:ext uri="{FF2B5EF4-FFF2-40B4-BE49-F238E27FC236}">
                    <a16:creationId xmlns:a16="http://schemas.microsoft.com/office/drawing/2014/main" id="{7FF3DB07-FEB8-4442-AF18-F3E407204F74}"/>
                  </a:ext>
                </a:extLst>
              </p:cNvPr>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a:off x="5692246" y="4182584"/>
                <a:ext cx="785006" cy="472334"/>
              </a:xfrm>
              <a:prstGeom prst="rect">
                <a:avLst/>
              </a:prstGeom>
            </p:spPr>
          </p:pic>
          <p:sp>
            <p:nvSpPr>
              <p:cNvPr id="95" name="TextBox 94">
                <a:extLst>
                  <a:ext uri="{FF2B5EF4-FFF2-40B4-BE49-F238E27FC236}">
                    <a16:creationId xmlns:a16="http://schemas.microsoft.com/office/drawing/2014/main" id="{EB757451-DFB5-9A47-9E85-7B26C5823360}"/>
                  </a:ext>
                </a:extLst>
              </p:cNvPr>
              <p:cNvSpPr txBox="1"/>
              <p:nvPr userDrawn="1"/>
            </p:nvSpPr>
            <p:spPr>
              <a:xfrm>
                <a:off x="5686355" y="4631433"/>
                <a:ext cx="785006" cy="200055"/>
              </a:xfrm>
              <a:prstGeom prst="rect">
                <a:avLst/>
              </a:prstGeom>
              <a:noFill/>
            </p:spPr>
            <p:txBody>
              <a:bodyPr wrap="square" rtlCol="0">
                <a:spAutoFit/>
              </a:bodyPr>
              <a:lstStyle/>
              <a:p>
                <a:pPr algn="ctr"/>
                <a:r>
                  <a:rPr lang="en-GB" sz="700" dirty="0"/>
                  <a:t>Pakistan</a:t>
                </a:r>
              </a:p>
            </p:txBody>
          </p:sp>
        </p:grpSp>
        <p:grpSp>
          <p:nvGrpSpPr>
            <p:cNvPr id="132" name="Group 131">
              <a:extLst>
                <a:ext uri="{FF2B5EF4-FFF2-40B4-BE49-F238E27FC236}">
                  <a16:creationId xmlns:a16="http://schemas.microsoft.com/office/drawing/2014/main" id="{3F52E9A3-F7EA-0E42-9561-9406E7F585C3}"/>
                </a:ext>
              </a:extLst>
            </p:cNvPr>
            <p:cNvGrpSpPr/>
            <p:nvPr userDrawn="1"/>
          </p:nvGrpSpPr>
          <p:grpSpPr>
            <a:xfrm>
              <a:off x="7140349" y="4182584"/>
              <a:ext cx="1093272" cy="644613"/>
              <a:chOff x="7140349" y="4182584"/>
              <a:chExt cx="1093272" cy="644613"/>
            </a:xfrm>
          </p:grpSpPr>
          <p:pic>
            <p:nvPicPr>
              <p:cNvPr id="24" name="Picture 23">
                <a:extLst>
                  <a:ext uri="{FF2B5EF4-FFF2-40B4-BE49-F238E27FC236}">
                    <a16:creationId xmlns:a16="http://schemas.microsoft.com/office/drawing/2014/main" id="{138CA3BF-0A6E-3540-A223-254817398FA8}"/>
                  </a:ext>
                </a:extLst>
              </p:cNvPr>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a:off x="7300336" y="4182584"/>
                <a:ext cx="785006" cy="472334"/>
              </a:xfrm>
              <a:prstGeom prst="rect">
                <a:avLst/>
              </a:prstGeom>
            </p:spPr>
          </p:pic>
          <p:sp>
            <p:nvSpPr>
              <p:cNvPr id="96" name="TextBox 95">
                <a:extLst>
                  <a:ext uri="{FF2B5EF4-FFF2-40B4-BE49-F238E27FC236}">
                    <a16:creationId xmlns:a16="http://schemas.microsoft.com/office/drawing/2014/main" id="{3FB7DE9B-CC60-AB4D-A91D-1E65E940B1F3}"/>
                  </a:ext>
                </a:extLst>
              </p:cNvPr>
              <p:cNvSpPr txBox="1"/>
              <p:nvPr userDrawn="1"/>
            </p:nvSpPr>
            <p:spPr>
              <a:xfrm>
                <a:off x="7140349" y="4627142"/>
                <a:ext cx="1093272" cy="200055"/>
              </a:xfrm>
              <a:prstGeom prst="rect">
                <a:avLst/>
              </a:prstGeom>
              <a:noFill/>
            </p:spPr>
            <p:txBody>
              <a:bodyPr wrap="square" rtlCol="0">
                <a:spAutoFit/>
              </a:bodyPr>
              <a:lstStyle/>
              <a:p>
                <a:pPr algn="ctr"/>
                <a:r>
                  <a:rPr lang="en-GB" sz="700" dirty="0"/>
                  <a:t>Papua New Guinea</a:t>
                </a:r>
              </a:p>
            </p:txBody>
          </p:sp>
        </p:grpSp>
        <p:grpSp>
          <p:nvGrpSpPr>
            <p:cNvPr id="133" name="Group 132">
              <a:extLst>
                <a:ext uri="{FF2B5EF4-FFF2-40B4-BE49-F238E27FC236}">
                  <a16:creationId xmlns:a16="http://schemas.microsoft.com/office/drawing/2014/main" id="{35E5BB85-7347-B242-8DF1-6B177EB5DDD8}"/>
                </a:ext>
              </a:extLst>
            </p:cNvPr>
            <p:cNvGrpSpPr/>
            <p:nvPr userDrawn="1"/>
          </p:nvGrpSpPr>
          <p:grpSpPr>
            <a:xfrm>
              <a:off x="8906412" y="4187669"/>
              <a:ext cx="790823" cy="648904"/>
              <a:chOff x="8906412" y="4187669"/>
              <a:chExt cx="790823" cy="648904"/>
            </a:xfrm>
          </p:grpSpPr>
          <p:pic>
            <p:nvPicPr>
              <p:cNvPr id="25" name="Picture 24">
                <a:extLst>
                  <a:ext uri="{FF2B5EF4-FFF2-40B4-BE49-F238E27FC236}">
                    <a16:creationId xmlns:a16="http://schemas.microsoft.com/office/drawing/2014/main" id="{C60FB054-4804-9640-905B-192737E8671C}"/>
                  </a:ext>
                </a:extLst>
              </p:cNvPr>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a:off x="8912229" y="4187669"/>
                <a:ext cx="785006" cy="472334"/>
              </a:xfrm>
              <a:prstGeom prst="rect">
                <a:avLst/>
              </a:prstGeom>
            </p:spPr>
          </p:pic>
          <p:sp>
            <p:nvSpPr>
              <p:cNvPr id="97" name="TextBox 96">
                <a:extLst>
                  <a:ext uri="{FF2B5EF4-FFF2-40B4-BE49-F238E27FC236}">
                    <a16:creationId xmlns:a16="http://schemas.microsoft.com/office/drawing/2014/main" id="{9C9514EA-7D04-E74D-8ED9-B4BBA6C86A4B}"/>
                  </a:ext>
                </a:extLst>
              </p:cNvPr>
              <p:cNvSpPr txBox="1"/>
              <p:nvPr userDrawn="1"/>
            </p:nvSpPr>
            <p:spPr>
              <a:xfrm>
                <a:off x="8906412" y="4636518"/>
                <a:ext cx="785006" cy="200055"/>
              </a:xfrm>
              <a:prstGeom prst="rect">
                <a:avLst/>
              </a:prstGeom>
              <a:noFill/>
            </p:spPr>
            <p:txBody>
              <a:bodyPr wrap="square" rtlCol="0">
                <a:spAutoFit/>
              </a:bodyPr>
              <a:lstStyle/>
              <a:p>
                <a:pPr algn="ctr"/>
                <a:r>
                  <a:rPr lang="en-GB" sz="700" dirty="0"/>
                  <a:t>Philippines</a:t>
                </a:r>
              </a:p>
            </p:txBody>
          </p:sp>
        </p:grpSp>
        <p:grpSp>
          <p:nvGrpSpPr>
            <p:cNvPr id="134" name="Group 133">
              <a:extLst>
                <a:ext uri="{FF2B5EF4-FFF2-40B4-BE49-F238E27FC236}">
                  <a16:creationId xmlns:a16="http://schemas.microsoft.com/office/drawing/2014/main" id="{FC832CF2-6BEC-034C-8D50-DB634BCAC8C7}"/>
                </a:ext>
              </a:extLst>
            </p:cNvPr>
            <p:cNvGrpSpPr/>
            <p:nvPr userDrawn="1"/>
          </p:nvGrpSpPr>
          <p:grpSpPr>
            <a:xfrm>
              <a:off x="10493772" y="4182584"/>
              <a:ext cx="790788" cy="648904"/>
              <a:chOff x="10493772" y="4182584"/>
              <a:chExt cx="790788" cy="648904"/>
            </a:xfrm>
          </p:grpSpPr>
          <p:pic>
            <p:nvPicPr>
              <p:cNvPr id="26" name="Picture 25">
                <a:extLst>
                  <a:ext uri="{FF2B5EF4-FFF2-40B4-BE49-F238E27FC236}">
                    <a16:creationId xmlns:a16="http://schemas.microsoft.com/office/drawing/2014/main" id="{C4D453A2-F21B-1443-90B4-73597F82FCE7}"/>
                  </a:ext>
                </a:extLst>
              </p:cNvPr>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a:off x="10499554" y="4182584"/>
                <a:ext cx="785006" cy="472334"/>
              </a:xfrm>
              <a:prstGeom prst="rect">
                <a:avLst/>
              </a:prstGeom>
            </p:spPr>
          </p:pic>
          <p:sp>
            <p:nvSpPr>
              <p:cNvPr id="98" name="TextBox 97">
                <a:extLst>
                  <a:ext uri="{FF2B5EF4-FFF2-40B4-BE49-F238E27FC236}">
                    <a16:creationId xmlns:a16="http://schemas.microsoft.com/office/drawing/2014/main" id="{2687C57E-9A05-3D44-96AB-C36AC783041D}"/>
                  </a:ext>
                </a:extLst>
              </p:cNvPr>
              <p:cNvSpPr txBox="1"/>
              <p:nvPr userDrawn="1"/>
            </p:nvSpPr>
            <p:spPr>
              <a:xfrm>
                <a:off x="10493772" y="4631433"/>
                <a:ext cx="785006" cy="200055"/>
              </a:xfrm>
              <a:prstGeom prst="rect">
                <a:avLst/>
              </a:prstGeom>
              <a:noFill/>
            </p:spPr>
            <p:txBody>
              <a:bodyPr wrap="square" rtlCol="0">
                <a:spAutoFit/>
              </a:bodyPr>
              <a:lstStyle/>
              <a:p>
                <a:pPr algn="ctr"/>
                <a:r>
                  <a:rPr lang="en-GB" sz="700" dirty="0"/>
                  <a:t>Rwanda</a:t>
                </a:r>
              </a:p>
            </p:txBody>
          </p:sp>
        </p:grpSp>
      </p:grpSp>
      <p:grpSp>
        <p:nvGrpSpPr>
          <p:cNvPr id="165" name="Group 164">
            <a:extLst>
              <a:ext uri="{FF2B5EF4-FFF2-40B4-BE49-F238E27FC236}">
                <a16:creationId xmlns:a16="http://schemas.microsoft.com/office/drawing/2014/main" id="{7216FA8D-C33B-7D46-AB2D-B4026F5D55B9}"/>
              </a:ext>
            </a:extLst>
          </p:cNvPr>
          <p:cNvGrpSpPr/>
          <p:nvPr userDrawn="1"/>
        </p:nvGrpSpPr>
        <p:grpSpPr>
          <a:xfrm>
            <a:off x="940707" y="4909586"/>
            <a:ext cx="10343853" cy="670617"/>
            <a:chOff x="940707" y="4876806"/>
            <a:chExt cx="10343853" cy="670617"/>
          </a:xfrm>
        </p:grpSpPr>
        <p:grpSp>
          <p:nvGrpSpPr>
            <p:cNvPr id="149" name="Group 148">
              <a:extLst>
                <a:ext uri="{FF2B5EF4-FFF2-40B4-BE49-F238E27FC236}">
                  <a16:creationId xmlns:a16="http://schemas.microsoft.com/office/drawing/2014/main" id="{649001AD-B737-9D4B-8A3F-F9DC2A5DF2BE}"/>
                </a:ext>
              </a:extLst>
            </p:cNvPr>
            <p:cNvGrpSpPr/>
            <p:nvPr userDrawn="1"/>
          </p:nvGrpSpPr>
          <p:grpSpPr>
            <a:xfrm>
              <a:off x="940707" y="4876806"/>
              <a:ext cx="796777" cy="665532"/>
              <a:chOff x="940707" y="4876806"/>
              <a:chExt cx="796777" cy="665532"/>
            </a:xfrm>
          </p:grpSpPr>
          <p:pic>
            <p:nvPicPr>
              <p:cNvPr id="28" name="Picture 27">
                <a:extLst>
                  <a:ext uri="{FF2B5EF4-FFF2-40B4-BE49-F238E27FC236}">
                    <a16:creationId xmlns:a16="http://schemas.microsoft.com/office/drawing/2014/main" id="{2190A611-E89C-A241-BBA4-8F45D7100901}"/>
                  </a:ext>
                </a:extLst>
              </p:cNvPr>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a:off x="952478" y="4876806"/>
                <a:ext cx="785006" cy="472334"/>
              </a:xfrm>
              <a:prstGeom prst="rect">
                <a:avLst/>
              </a:prstGeom>
            </p:spPr>
          </p:pic>
          <p:sp>
            <p:nvSpPr>
              <p:cNvPr id="100" name="TextBox 99">
                <a:extLst>
                  <a:ext uri="{FF2B5EF4-FFF2-40B4-BE49-F238E27FC236}">
                    <a16:creationId xmlns:a16="http://schemas.microsoft.com/office/drawing/2014/main" id="{4DA6EFD2-A420-6446-8DAD-025431240F37}"/>
                  </a:ext>
                </a:extLst>
              </p:cNvPr>
              <p:cNvSpPr txBox="1"/>
              <p:nvPr userDrawn="1"/>
            </p:nvSpPr>
            <p:spPr>
              <a:xfrm>
                <a:off x="940707" y="5342283"/>
                <a:ext cx="785006" cy="200055"/>
              </a:xfrm>
              <a:prstGeom prst="rect">
                <a:avLst/>
              </a:prstGeom>
              <a:noFill/>
            </p:spPr>
            <p:txBody>
              <a:bodyPr wrap="square" rtlCol="0">
                <a:spAutoFit/>
              </a:bodyPr>
              <a:lstStyle/>
              <a:p>
                <a:pPr algn="ctr"/>
                <a:r>
                  <a:rPr lang="en-GB" sz="700" dirty="0"/>
                  <a:t>Sierra Leone</a:t>
                </a:r>
              </a:p>
            </p:txBody>
          </p:sp>
        </p:grpSp>
        <p:grpSp>
          <p:nvGrpSpPr>
            <p:cNvPr id="148" name="Group 147">
              <a:extLst>
                <a:ext uri="{FF2B5EF4-FFF2-40B4-BE49-F238E27FC236}">
                  <a16:creationId xmlns:a16="http://schemas.microsoft.com/office/drawing/2014/main" id="{42CA2947-EAD8-A34F-86B6-E49746A6CC13}"/>
                </a:ext>
              </a:extLst>
            </p:cNvPr>
            <p:cNvGrpSpPr/>
            <p:nvPr userDrawn="1"/>
          </p:nvGrpSpPr>
          <p:grpSpPr>
            <a:xfrm>
              <a:off x="2493801" y="4876806"/>
              <a:ext cx="917529" cy="665532"/>
              <a:chOff x="2493801" y="4876806"/>
              <a:chExt cx="917529" cy="665532"/>
            </a:xfrm>
          </p:grpSpPr>
          <p:pic>
            <p:nvPicPr>
              <p:cNvPr id="29" name="Picture 28">
                <a:extLst>
                  <a:ext uri="{FF2B5EF4-FFF2-40B4-BE49-F238E27FC236}">
                    <a16:creationId xmlns:a16="http://schemas.microsoft.com/office/drawing/2014/main" id="{C15A8AA0-8D50-F547-980D-2864486B8C7A}"/>
                  </a:ext>
                </a:extLst>
              </p:cNvPr>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2536422" y="4876806"/>
                <a:ext cx="785006" cy="472334"/>
              </a:xfrm>
              <a:prstGeom prst="rect">
                <a:avLst/>
              </a:prstGeom>
            </p:spPr>
          </p:pic>
          <p:sp>
            <p:nvSpPr>
              <p:cNvPr id="101" name="TextBox 100">
                <a:extLst>
                  <a:ext uri="{FF2B5EF4-FFF2-40B4-BE49-F238E27FC236}">
                    <a16:creationId xmlns:a16="http://schemas.microsoft.com/office/drawing/2014/main" id="{B6B4EAFD-6BDB-AD4A-8C23-09B97C32F617}"/>
                  </a:ext>
                </a:extLst>
              </p:cNvPr>
              <p:cNvSpPr txBox="1"/>
              <p:nvPr userDrawn="1"/>
            </p:nvSpPr>
            <p:spPr>
              <a:xfrm>
                <a:off x="2493801" y="5342283"/>
                <a:ext cx="917529" cy="200055"/>
              </a:xfrm>
              <a:prstGeom prst="rect">
                <a:avLst/>
              </a:prstGeom>
              <a:noFill/>
            </p:spPr>
            <p:txBody>
              <a:bodyPr wrap="square" rtlCol="0">
                <a:spAutoFit/>
              </a:bodyPr>
              <a:lstStyle/>
              <a:p>
                <a:pPr algn="ctr"/>
                <a:r>
                  <a:rPr lang="en-GB" sz="700" dirty="0"/>
                  <a:t>Solomon Islands</a:t>
                </a:r>
              </a:p>
            </p:txBody>
          </p:sp>
        </p:grpSp>
        <p:grpSp>
          <p:nvGrpSpPr>
            <p:cNvPr id="146" name="Group 145">
              <a:extLst>
                <a:ext uri="{FF2B5EF4-FFF2-40B4-BE49-F238E27FC236}">
                  <a16:creationId xmlns:a16="http://schemas.microsoft.com/office/drawing/2014/main" id="{B3B77B69-7CDA-EE4E-952E-0DA5BCD3F9DC}"/>
                </a:ext>
              </a:extLst>
            </p:cNvPr>
            <p:cNvGrpSpPr/>
            <p:nvPr userDrawn="1"/>
          </p:nvGrpSpPr>
          <p:grpSpPr>
            <a:xfrm>
              <a:off x="4102109" y="4876806"/>
              <a:ext cx="800248" cy="665532"/>
              <a:chOff x="4102109" y="4876806"/>
              <a:chExt cx="800248" cy="665532"/>
            </a:xfrm>
          </p:grpSpPr>
          <p:pic>
            <p:nvPicPr>
              <p:cNvPr id="30" name="Picture 29">
                <a:extLst>
                  <a:ext uri="{FF2B5EF4-FFF2-40B4-BE49-F238E27FC236}">
                    <a16:creationId xmlns:a16="http://schemas.microsoft.com/office/drawing/2014/main" id="{6627D77B-D48E-8742-9029-230C2655B7BA}"/>
                  </a:ext>
                </a:extLst>
              </p:cNvPr>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4105956" y="4876806"/>
                <a:ext cx="785006" cy="472334"/>
              </a:xfrm>
              <a:prstGeom prst="rect">
                <a:avLst/>
              </a:prstGeom>
            </p:spPr>
          </p:pic>
          <p:sp>
            <p:nvSpPr>
              <p:cNvPr id="102" name="TextBox 101">
                <a:extLst>
                  <a:ext uri="{FF2B5EF4-FFF2-40B4-BE49-F238E27FC236}">
                    <a16:creationId xmlns:a16="http://schemas.microsoft.com/office/drawing/2014/main" id="{2BE2886A-6623-2C48-9C8B-28A3005D1F6D}"/>
                  </a:ext>
                </a:extLst>
              </p:cNvPr>
              <p:cNvSpPr txBox="1"/>
              <p:nvPr userDrawn="1"/>
            </p:nvSpPr>
            <p:spPr>
              <a:xfrm>
                <a:off x="4102109" y="5342283"/>
                <a:ext cx="800248" cy="200055"/>
              </a:xfrm>
              <a:prstGeom prst="rect">
                <a:avLst/>
              </a:prstGeom>
              <a:noFill/>
            </p:spPr>
            <p:txBody>
              <a:bodyPr wrap="square" rtlCol="0">
                <a:spAutoFit/>
              </a:bodyPr>
              <a:lstStyle/>
              <a:p>
                <a:pPr algn="ctr"/>
                <a:r>
                  <a:rPr lang="en-GB" sz="700" dirty="0"/>
                  <a:t>South Africa</a:t>
                </a:r>
              </a:p>
            </p:txBody>
          </p:sp>
        </p:grpSp>
        <p:grpSp>
          <p:nvGrpSpPr>
            <p:cNvPr id="138" name="Group 137">
              <a:extLst>
                <a:ext uri="{FF2B5EF4-FFF2-40B4-BE49-F238E27FC236}">
                  <a16:creationId xmlns:a16="http://schemas.microsoft.com/office/drawing/2014/main" id="{3B0CD4EA-4DFD-AC46-AACA-CD75F2CF474F}"/>
                </a:ext>
              </a:extLst>
            </p:cNvPr>
            <p:cNvGrpSpPr/>
            <p:nvPr userDrawn="1"/>
          </p:nvGrpSpPr>
          <p:grpSpPr>
            <a:xfrm>
              <a:off x="5695132" y="4876806"/>
              <a:ext cx="787804" cy="665532"/>
              <a:chOff x="5695132" y="4876806"/>
              <a:chExt cx="787804" cy="665532"/>
            </a:xfrm>
          </p:grpSpPr>
          <p:pic>
            <p:nvPicPr>
              <p:cNvPr id="31" name="Picture 30">
                <a:extLst>
                  <a:ext uri="{FF2B5EF4-FFF2-40B4-BE49-F238E27FC236}">
                    <a16:creationId xmlns:a16="http://schemas.microsoft.com/office/drawing/2014/main" id="{6A102033-9B9C-9A46-AE81-F46120CB77CE}"/>
                  </a:ext>
                </a:extLst>
              </p:cNvPr>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5695132" y="4876806"/>
                <a:ext cx="785006" cy="472334"/>
              </a:xfrm>
              <a:prstGeom prst="rect">
                <a:avLst/>
              </a:prstGeom>
            </p:spPr>
          </p:pic>
          <p:sp>
            <p:nvSpPr>
              <p:cNvPr id="103" name="TextBox 102">
                <a:extLst>
                  <a:ext uri="{FF2B5EF4-FFF2-40B4-BE49-F238E27FC236}">
                    <a16:creationId xmlns:a16="http://schemas.microsoft.com/office/drawing/2014/main" id="{C0BA2C3A-F625-F643-8A8A-B03383DD94FE}"/>
                  </a:ext>
                </a:extLst>
              </p:cNvPr>
              <p:cNvSpPr txBox="1"/>
              <p:nvPr userDrawn="1"/>
            </p:nvSpPr>
            <p:spPr>
              <a:xfrm>
                <a:off x="5697930" y="5342283"/>
                <a:ext cx="785006" cy="200055"/>
              </a:xfrm>
              <a:prstGeom prst="rect">
                <a:avLst/>
              </a:prstGeom>
              <a:noFill/>
            </p:spPr>
            <p:txBody>
              <a:bodyPr wrap="square" rtlCol="0">
                <a:spAutoFit/>
              </a:bodyPr>
              <a:lstStyle/>
              <a:p>
                <a:pPr algn="ctr"/>
                <a:r>
                  <a:rPr lang="en-GB" sz="700" dirty="0"/>
                  <a:t>Sri Lanka </a:t>
                </a:r>
              </a:p>
            </p:txBody>
          </p:sp>
        </p:grpSp>
        <p:grpSp>
          <p:nvGrpSpPr>
            <p:cNvPr id="137" name="Group 136">
              <a:extLst>
                <a:ext uri="{FF2B5EF4-FFF2-40B4-BE49-F238E27FC236}">
                  <a16:creationId xmlns:a16="http://schemas.microsoft.com/office/drawing/2014/main" id="{01CD5113-BF58-4C44-BF72-F84EF04CF09C}"/>
                </a:ext>
              </a:extLst>
            </p:cNvPr>
            <p:cNvGrpSpPr/>
            <p:nvPr userDrawn="1"/>
          </p:nvGrpSpPr>
          <p:grpSpPr>
            <a:xfrm>
              <a:off x="7302261" y="4876806"/>
              <a:ext cx="785006" cy="661241"/>
              <a:chOff x="7302261" y="4876806"/>
              <a:chExt cx="785006" cy="661241"/>
            </a:xfrm>
          </p:grpSpPr>
          <p:pic>
            <p:nvPicPr>
              <p:cNvPr id="32" name="Picture 31">
                <a:extLst>
                  <a:ext uri="{FF2B5EF4-FFF2-40B4-BE49-F238E27FC236}">
                    <a16:creationId xmlns:a16="http://schemas.microsoft.com/office/drawing/2014/main" id="{57F111DF-D5BB-EF47-B756-C49482116DFA}"/>
                  </a:ext>
                </a:extLst>
              </p:cNvPr>
              <p:cNvPicPr>
                <a:picLocks noChangeAspect="1"/>
              </p:cNvPicPr>
              <p:nvPr userDrawn="1"/>
            </p:nvPicPr>
            <p:blipFill>
              <a:blip r:embed="rId35">
                <a:extLst>
                  <a:ext uri="{28A0092B-C50C-407E-A947-70E740481C1C}">
                    <a14:useLocalDpi xmlns:a14="http://schemas.microsoft.com/office/drawing/2010/main"/>
                  </a:ext>
                </a:extLst>
              </a:blip>
              <a:stretch>
                <a:fillRect/>
              </a:stretch>
            </p:blipFill>
            <p:spPr>
              <a:xfrm>
                <a:off x="7302261" y="4876806"/>
                <a:ext cx="785006" cy="472334"/>
              </a:xfrm>
              <a:prstGeom prst="rect">
                <a:avLst/>
              </a:prstGeom>
            </p:spPr>
          </p:pic>
          <p:sp>
            <p:nvSpPr>
              <p:cNvPr id="104" name="TextBox 103">
                <a:extLst>
                  <a:ext uri="{FF2B5EF4-FFF2-40B4-BE49-F238E27FC236}">
                    <a16:creationId xmlns:a16="http://schemas.microsoft.com/office/drawing/2014/main" id="{27A6C0E9-9E4D-AF46-97C8-F6B9A556E3E7}"/>
                  </a:ext>
                </a:extLst>
              </p:cNvPr>
              <p:cNvSpPr txBox="1"/>
              <p:nvPr userDrawn="1"/>
            </p:nvSpPr>
            <p:spPr>
              <a:xfrm>
                <a:off x="7308862" y="5337992"/>
                <a:ext cx="770626" cy="200055"/>
              </a:xfrm>
              <a:prstGeom prst="rect">
                <a:avLst/>
              </a:prstGeom>
              <a:noFill/>
            </p:spPr>
            <p:txBody>
              <a:bodyPr wrap="square" rtlCol="0">
                <a:spAutoFit/>
              </a:bodyPr>
              <a:lstStyle/>
              <a:p>
                <a:pPr algn="ctr"/>
                <a:r>
                  <a:rPr lang="en-GB" sz="700" dirty="0"/>
                  <a:t>St Helena*</a:t>
                </a:r>
              </a:p>
            </p:txBody>
          </p:sp>
        </p:grpSp>
        <p:grpSp>
          <p:nvGrpSpPr>
            <p:cNvPr id="136" name="Group 135">
              <a:extLst>
                <a:ext uri="{FF2B5EF4-FFF2-40B4-BE49-F238E27FC236}">
                  <a16:creationId xmlns:a16="http://schemas.microsoft.com/office/drawing/2014/main" id="{E719EA0C-5D72-614F-BAB3-2022A87310FF}"/>
                </a:ext>
              </a:extLst>
            </p:cNvPr>
            <p:cNvGrpSpPr/>
            <p:nvPr userDrawn="1"/>
          </p:nvGrpSpPr>
          <p:grpSpPr>
            <a:xfrm>
              <a:off x="8906412" y="4881891"/>
              <a:ext cx="791787" cy="665532"/>
              <a:chOff x="8906412" y="4881891"/>
              <a:chExt cx="791787" cy="665532"/>
            </a:xfrm>
          </p:grpSpPr>
          <p:pic>
            <p:nvPicPr>
              <p:cNvPr id="33" name="Picture 32">
                <a:extLst>
                  <a:ext uri="{FF2B5EF4-FFF2-40B4-BE49-F238E27FC236}">
                    <a16:creationId xmlns:a16="http://schemas.microsoft.com/office/drawing/2014/main" id="{A6A5803F-EE97-CA4F-BADF-5454560F548B}"/>
                  </a:ext>
                </a:extLst>
              </p:cNvPr>
              <p:cNvPicPr>
                <a:picLocks noChangeAspect="1"/>
              </p:cNvPicPr>
              <p:nvPr userDrawn="1"/>
            </p:nvPicPr>
            <p:blipFill>
              <a:blip r:embed="rId36">
                <a:extLst>
                  <a:ext uri="{28A0092B-C50C-407E-A947-70E740481C1C}">
                    <a14:useLocalDpi xmlns:a14="http://schemas.microsoft.com/office/drawing/2010/main"/>
                  </a:ext>
                </a:extLst>
              </a:blip>
              <a:stretch>
                <a:fillRect/>
              </a:stretch>
            </p:blipFill>
            <p:spPr>
              <a:xfrm>
                <a:off x="8913193" y="4881891"/>
                <a:ext cx="785006" cy="472334"/>
              </a:xfrm>
              <a:prstGeom prst="rect">
                <a:avLst/>
              </a:prstGeom>
            </p:spPr>
          </p:pic>
          <p:sp>
            <p:nvSpPr>
              <p:cNvPr id="105" name="TextBox 104">
                <a:extLst>
                  <a:ext uri="{FF2B5EF4-FFF2-40B4-BE49-F238E27FC236}">
                    <a16:creationId xmlns:a16="http://schemas.microsoft.com/office/drawing/2014/main" id="{1AAF723C-3291-6E49-9788-DF6BE0534E17}"/>
                  </a:ext>
                </a:extLst>
              </p:cNvPr>
              <p:cNvSpPr txBox="1"/>
              <p:nvPr userDrawn="1"/>
            </p:nvSpPr>
            <p:spPr>
              <a:xfrm>
                <a:off x="8906412" y="5347368"/>
                <a:ext cx="785006" cy="200055"/>
              </a:xfrm>
              <a:prstGeom prst="rect">
                <a:avLst/>
              </a:prstGeom>
              <a:noFill/>
            </p:spPr>
            <p:txBody>
              <a:bodyPr wrap="square" rtlCol="0">
                <a:spAutoFit/>
              </a:bodyPr>
              <a:lstStyle/>
              <a:p>
                <a:pPr algn="ctr"/>
                <a:r>
                  <a:rPr lang="en-GB" sz="700" dirty="0"/>
                  <a:t>Switzerland</a:t>
                </a:r>
              </a:p>
            </p:txBody>
          </p:sp>
        </p:grpSp>
        <p:grpSp>
          <p:nvGrpSpPr>
            <p:cNvPr id="135" name="Group 134">
              <a:extLst>
                <a:ext uri="{FF2B5EF4-FFF2-40B4-BE49-F238E27FC236}">
                  <a16:creationId xmlns:a16="http://schemas.microsoft.com/office/drawing/2014/main" id="{66C0CFA1-6406-6A49-AE66-05582E03D3FF}"/>
                </a:ext>
              </a:extLst>
            </p:cNvPr>
            <p:cNvGrpSpPr/>
            <p:nvPr userDrawn="1"/>
          </p:nvGrpSpPr>
          <p:grpSpPr>
            <a:xfrm>
              <a:off x="10493772" y="4876806"/>
              <a:ext cx="790788" cy="665532"/>
              <a:chOff x="10493772" y="4876806"/>
              <a:chExt cx="790788" cy="665532"/>
            </a:xfrm>
          </p:grpSpPr>
          <p:pic>
            <p:nvPicPr>
              <p:cNvPr id="34" name="Picture 33">
                <a:extLst>
                  <a:ext uri="{FF2B5EF4-FFF2-40B4-BE49-F238E27FC236}">
                    <a16:creationId xmlns:a16="http://schemas.microsoft.com/office/drawing/2014/main" id="{09A12A4B-003E-E948-BC65-6F51F1DB9B30}"/>
                  </a:ext>
                </a:extLst>
              </p:cNvPr>
              <p:cNvPicPr>
                <a:picLocks noChangeAspect="1"/>
              </p:cNvPicPr>
              <p:nvPr userDrawn="1"/>
            </p:nvPicPr>
            <p:blipFill>
              <a:blip r:embed="rId37">
                <a:extLst>
                  <a:ext uri="{28A0092B-C50C-407E-A947-70E740481C1C}">
                    <a14:useLocalDpi xmlns:a14="http://schemas.microsoft.com/office/drawing/2010/main"/>
                  </a:ext>
                </a:extLst>
              </a:blip>
              <a:stretch>
                <a:fillRect/>
              </a:stretch>
            </p:blipFill>
            <p:spPr>
              <a:xfrm>
                <a:off x="10499554" y="4876806"/>
                <a:ext cx="785006" cy="472334"/>
              </a:xfrm>
              <a:prstGeom prst="rect">
                <a:avLst/>
              </a:prstGeom>
            </p:spPr>
          </p:pic>
          <p:sp>
            <p:nvSpPr>
              <p:cNvPr id="106" name="TextBox 105">
                <a:extLst>
                  <a:ext uri="{FF2B5EF4-FFF2-40B4-BE49-F238E27FC236}">
                    <a16:creationId xmlns:a16="http://schemas.microsoft.com/office/drawing/2014/main" id="{47395397-18E4-AD46-9D56-521A7CC3B81A}"/>
                  </a:ext>
                </a:extLst>
              </p:cNvPr>
              <p:cNvSpPr txBox="1"/>
              <p:nvPr userDrawn="1"/>
            </p:nvSpPr>
            <p:spPr>
              <a:xfrm>
                <a:off x="10493772" y="5342283"/>
                <a:ext cx="785006" cy="200055"/>
              </a:xfrm>
              <a:prstGeom prst="rect">
                <a:avLst/>
              </a:prstGeom>
              <a:noFill/>
            </p:spPr>
            <p:txBody>
              <a:bodyPr wrap="square" rtlCol="0">
                <a:spAutoFit/>
              </a:bodyPr>
              <a:lstStyle/>
              <a:p>
                <a:pPr algn="ctr"/>
                <a:r>
                  <a:rPr lang="en-GB" sz="700" dirty="0"/>
                  <a:t>Tanzania</a:t>
                </a:r>
              </a:p>
            </p:txBody>
          </p:sp>
        </p:grpSp>
      </p:grpSp>
      <p:grpSp>
        <p:nvGrpSpPr>
          <p:cNvPr id="166" name="Group 165">
            <a:extLst>
              <a:ext uri="{FF2B5EF4-FFF2-40B4-BE49-F238E27FC236}">
                <a16:creationId xmlns:a16="http://schemas.microsoft.com/office/drawing/2014/main" id="{9B8927C6-73B8-634D-929C-180CCF7BB0F1}"/>
              </a:ext>
            </a:extLst>
          </p:cNvPr>
          <p:cNvGrpSpPr/>
          <p:nvPr userDrawn="1"/>
        </p:nvGrpSpPr>
        <p:grpSpPr>
          <a:xfrm>
            <a:off x="907440" y="5616973"/>
            <a:ext cx="10388323" cy="650349"/>
            <a:chOff x="907440" y="5588176"/>
            <a:chExt cx="10388323" cy="650349"/>
          </a:xfrm>
        </p:grpSpPr>
        <p:grpSp>
          <p:nvGrpSpPr>
            <p:cNvPr id="150" name="Group 149">
              <a:extLst>
                <a:ext uri="{FF2B5EF4-FFF2-40B4-BE49-F238E27FC236}">
                  <a16:creationId xmlns:a16="http://schemas.microsoft.com/office/drawing/2014/main" id="{BE092D97-A507-9C4D-9C54-9E57698DE098}"/>
                </a:ext>
              </a:extLst>
            </p:cNvPr>
            <p:cNvGrpSpPr/>
            <p:nvPr userDrawn="1"/>
          </p:nvGrpSpPr>
          <p:grpSpPr>
            <a:xfrm>
              <a:off x="907440" y="5588176"/>
              <a:ext cx="865780" cy="645264"/>
              <a:chOff x="907440" y="5588176"/>
              <a:chExt cx="865780" cy="645264"/>
            </a:xfrm>
          </p:grpSpPr>
          <p:pic>
            <p:nvPicPr>
              <p:cNvPr id="36" name="Picture 35">
                <a:extLst>
                  <a:ext uri="{FF2B5EF4-FFF2-40B4-BE49-F238E27FC236}">
                    <a16:creationId xmlns:a16="http://schemas.microsoft.com/office/drawing/2014/main" id="{32B3F295-BC0D-CF4C-B811-3AC2E22C4E99}"/>
                  </a:ext>
                </a:extLst>
              </p:cNvPr>
              <p:cNvPicPr>
                <a:picLocks noChangeAspect="1"/>
              </p:cNvPicPr>
              <p:nvPr userDrawn="1"/>
            </p:nvPicPr>
            <p:blipFill>
              <a:blip r:embed="rId38">
                <a:extLst>
                  <a:ext uri="{28A0092B-C50C-407E-A947-70E740481C1C}">
                    <a14:useLocalDpi xmlns:a14="http://schemas.microsoft.com/office/drawing/2010/main"/>
                  </a:ext>
                </a:extLst>
              </a:blip>
              <a:stretch>
                <a:fillRect/>
              </a:stretch>
            </p:blipFill>
            <p:spPr>
              <a:xfrm>
                <a:off x="952478" y="5588176"/>
                <a:ext cx="785006" cy="472335"/>
              </a:xfrm>
              <a:prstGeom prst="rect">
                <a:avLst/>
              </a:prstGeom>
            </p:spPr>
          </p:pic>
          <p:sp>
            <p:nvSpPr>
              <p:cNvPr id="108" name="TextBox 107">
                <a:extLst>
                  <a:ext uri="{FF2B5EF4-FFF2-40B4-BE49-F238E27FC236}">
                    <a16:creationId xmlns:a16="http://schemas.microsoft.com/office/drawing/2014/main" id="{97B63ECC-C775-254E-A283-B6F8E2962E4E}"/>
                  </a:ext>
                </a:extLst>
              </p:cNvPr>
              <p:cNvSpPr txBox="1"/>
              <p:nvPr userDrawn="1"/>
            </p:nvSpPr>
            <p:spPr>
              <a:xfrm>
                <a:off x="907440" y="6033385"/>
                <a:ext cx="865780" cy="200055"/>
              </a:xfrm>
              <a:prstGeom prst="rect">
                <a:avLst/>
              </a:prstGeom>
              <a:noFill/>
            </p:spPr>
            <p:txBody>
              <a:bodyPr wrap="square" rtlCol="0">
                <a:spAutoFit/>
              </a:bodyPr>
              <a:lstStyle/>
              <a:p>
                <a:pPr algn="ctr"/>
                <a:r>
                  <a:rPr lang="en-GB" sz="700" dirty="0"/>
                  <a:t>The Netherlands</a:t>
                </a:r>
              </a:p>
            </p:txBody>
          </p:sp>
        </p:grpSp>
        <p:grpSp>
          <p:nvGrpSpPr>
            <p:cNvPr id="151" name="Group 150">
              <a:extLst>
                <a:ext uri="{FF2B5EF4-FFF2-40B4-BE49-F238E27FC236}">
                  <a16:creationId xmlns:a16="http://schemas.microsoft.com/office/drawing/2014/main" id="{797EA994-2050-1245-BB72-5A987FC9B7BF}"/>
                </a:ext>
              </a:extLst>
            </p:cNvPr>
            <p:cNvGrpSpPr/>
            <p:nvPr userDrawn="1"/>
          </p:nvGrpSpPr>
          <p:grpSpPr>
            <a:xfrm>
              <a:off x="2439330" y="5588176"/>
              <a:ext cx="972000" cy="645264"/>
              <a:chOff x="2439330" y="5588176"/>
              <a:chExt cx="972000" cy="645264"/>
            </a:xfrm>
          </p:grpSpPr>
          <p:pic>
            <p:nvPicPr>
              <p:cNvPr id="37" name="Picture 36">
                <a:extLst>
                  <a:ext uri="{FF2B5EF4-FFF2-40B4-BE49-F238E27FC236}">
                    <a16:creationId xmlns:a16="http://schemas.microsoft.com/office/drawing/2014/main" id="{883078B2-2A84-F147-B837-B8FBEDB25560}"/>
                  </a:ext>
                </a:extLst>
              </p:cNvPr>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2537531" y="5588176"/>
                <a:ext cx="778353" cy="472335"/>
              </a:xfrm>
              <a:prstGeom prst="rect">
                <a:avLst/>
              </a:prstGeom>
            </p:spPr>
          </p:pic>
          <p:sp>
            <p:nvSpPr>
              <p:cNvPr id="109" name="TextBox 108">
                <a:extLst>
                  <a:ext uri="{FF2B5EF4-FFF2-40B4-BE49-F238E27FC236}">
                    <a16:creationId xmlns:a16="http://schemas.microsoft.com/office/drawing/2014/main" id="{4E7DCCAD-2A45-3A42-85D3-77A8058D8E75}"/>
                  </a:ext>
                </a:extLst>
              </p:cNvPr>
              <p:cNvSpPr txBox="1"/>
              <p:nvPr userDrawn="1"/>
            </p:nvSpPr>
            <p:spPr>
              <a:xfrm>
                <a:off x="2439330" y="6033385"/>
                <a:ext cx="972000" cy="200055"/>
              </a:xfrm>
              <a:prstGeom prst="rect">
                <a:avLst/>
              </a:prstGeom>
              <a:noFill/>
            </p:spPr>
            <p:txBody>
              <a:bodyPr wrap="square" rtlCol="0">
                <a:spAutoFit/>
              </a:bodyPr>
              <a:lstStyle/>
              <a:p>
                <a:pPr algn="ctr"/>
                <a:r>
                  <a:rPr lang="en-GB" sz="700" dirty="0"/>
                  <a:t>Trinidad &amp; Tobago</a:t>
                </a:r>
              </a:p>
            </p:txBody>
          </p:sp>
        </p:grpSp>
        <p:grpSp>
          <p:nvGrpSpPr>
            <p:cNvPr id="152" name="Group 151">
              <a:extLst>
                <a:ext uri="{FF2B5EF4-FFF2-40B4-BE49-F238E27FC236}">
                  <a16:creationId xmlns:a16="http://schemas.microsoft.com/office/drawing/2014/main" id="{838C3B0B-27F0-6245-8266-06FBBA69B188}"/>
                </a:ext>
              </a:extLst>
            </p:cNvPr>
            <p:cNvGrpSpPr/>
            <p:nvPr userDrawn="1"/>
          </p:nvGrpSpPr>
          <p:grpSpPr>
            <a:xfrm>
              <a:off x="4105956" y="5588176"/>
              <a:ext cx="785006" cy="645264"/>
              <a:chOff x="4105956" y="5588176"/>
              <a:chExt cx="785006" cy="645264"/>
            </a:xfrm>
          </p:grpSpPr>
          <p:pic>
            <p:nvPicPr>
              <p:cNvPr id="38" name="Picture 37">
                <a:extLst>
                  <a:ext uri="{FF2B5EF4-FFF2-40B4-BE49-F238E27FC236}">
                    <a16:creationId xmlns:a16="http://schemas.microsoft.com/office/drawing/2014/main" id="{952C8A08-B150-0348-9F80-48712DBCFBFB}"/>
                  </a:ext>
                </a:extLst>
              </p:cNvPr>
              <p:cNvPicPr>
                <a:picLocks noChangeAspect="1"/>
              </p:cNvPicPr>
              <p:nvPr userDrawn="1"/>
            </p:nvPicPr>
            <p:blipFill>
              <a:blip r:embed="rId40">
                <a:extLst>
                  <a:ext uri="{28A0092B-C50C-407E-A947-70E740481C1C}">
                    <a14:useLocalDpi xmlns:a14="http://schemas.microsoft.com/office/drawing/2010/main"/>
                  </a:ext>
                </a:extLst>
              </a:blip>
              <a:stretch>
                <a:fillRect/>
              </a:stretch>
            </p:blipFill>
            <p:spPr>
              <a:xfrm>
                <a:off x="4105956" y="5588176"/>
                <a:ext cx="785006" cy="472335"/>
              </a:xfrm>
              <a:prstGeom prst="rect">
                <a:avLst/>
              </a:prstGeom>
            </p:spPr>
          </p:pic>
          <p:sp>
            <p:nvSpPr>
              <p:cNvPr id="110" name="TextBox 109">
                <a:extLst>
                  <a:ext uri="{FF2B5EF4-FFF2-40B4-BE49-F238E27FC236}">
                    <a16:creationId xmlns:a16="http://schemas.microsoft.com/office/drawing/2014/main" id="{18E12DAC-E458-7F4B-9BE8-189BEFDBB4BA}"/>
                  </a:ext>
                </a:extLst>
              </p:cNvPr>
              <p:cNvSpPr txBox="1"/>
              <p:nvPr userDrawn="1"/>
            </p:nvSpPr>
            <p:spPr>
              <a:xfrm>
                <a:off x="4109050" y="6033385"/>
                <a:ext cx="776489" cy="200055"/>
              </a:xfrm>
              <a:prstGeom prst="rect">
                <a:avLst/>
              </a:prstGeom>
              <a:noFill/>
            </p:spPr>
            <p:txBody>
              <a:bodyPr wrap="square" rtlCol="0">
                <a:spAutoFit/>
              </a:bodyPr>
              <a:lstStyle/>
              <a:p>
                <a:pPr algn="ctr"/>
                <a:r>
                  <a:rPr lang="en-GB" sz="700" dirty="0"/>
                  <a:t>Uganda</a:t>
                </a:r>
              </a:p>
            </p:txBody>
          </p:sp>
        </p:grpSp>
        <p:grpSp>
          <p:nvGrpSpPr>
            <p:cNvPr id="153" name="Group 152">
              <a:extLst>
                <a:ext uri="{FF2B5EF4-FFF2-40B4-BE49-F238E27FC236}">
                  <a16:creationId xmlns:a16="http://schemas.microsoft.com/office/drawing/2014/main" id="{17F19E7D-9269-DF43-B685-09F71D37C162}"/>
                </a:ext>
              </a:extLst>
            </p:cNvPr>
            <p:cNvGrpSpPr/>
            <p:nvPr userDrawn="1"/>
          </p:nvGrpSpPr>
          <p:grpSpPr>
            <a:xfrm>
              <a:off x="5681033" y="5588176"/>
              <a:ext cx="816548" cy="640827"/>
              <a:chOff x="5681033" y="5588176"/>
              <a:chExt cx="816548" cy="640827"/>
            </a:xfrm>
          </p:grpSpPr>
          <p:pic>
            <p:nvPicPr>
              <p:cNvPr id="39" name="Picture 38">
                <a:extLst>
                  <a:ext uri="{FF2B5EF4-FFF2-40B4-BE49-F238E27FC236}">
                    <a16:creationId xmlns:a16="http://schemas.microsoft.com/office/drawing/2014/main" id="{B63B9F0E-A874-4E44-A68A-D730D5FB478E}"/>
                  </a:ext>
                </a:extLst>
              </p:cNvPr>
              <p:cNvPicPr>
                <a:picLocks noChangeAspect="1"/>
              </p:cNvPicPr>
              <p:nvPr userDrawn="1"/>
            </p:nvPicPr>
            <p:blipFill>
              <a:blip r:embed="rId41">
                <a:extLst>
                  <a:ext uri="{28A0092B-C50C-407E-A947-70E740481C1C}">
                    <a14:useLocalDpi xmlns:a14="http://schemas.microsoft.com/office/drawing/2010/main"/>
                  </a:ext>
                </a:extLst>
              </a:blip>
              <a:stretch>
                <a:fillRect/>
              </a:stretch>
            </p:blipFill>
            <p:spPr>
              <a:xfrm>
                <a:off x="5691806" y="5588176"/>
                <a:ext cx="785006" cy="472335"/>
              </a:xfrm>
              <a:prstGeom prst="rect">
                <a:avLst/>
              </a:prstGeom>
            </p:spPr>
          </p:pic>
          <p:sp>
            <p:nvSpPr>
              <p:cNvPr id="111" name="TextBox 110">
                <a:extLst>
                  <a:ext uri="{FF2B5EF4-FFF2-40B4-BE49-F238E27FC236}">
                    <a16:creationId xmlns:a16="http://schemas.microsoft.com/office/drawing/2014/main" id="{F2DC07E8-A6C2-C54E-A63C-3A890265E6E6}"/>
                  </a:ext>
                </a:extLst>
              </p:cNvPr>
              <p:cNvSpPr txBox="1"/>
              <p:nvPr userDrawn="1"/>
            </p:nvSpPr>
            <p:spPr>
              <a:xfrm>
                <a:off x="5681033" y="6028948"/>
                <a:ext cx="816548" cy="200055"/>
              </a:xfrm>
              <a:prstGeom prst="rect">
                <a:avLst/>
              </a:prstGeom>
              <a:noFill/>
            </p:spPr>
            <p:txBody>
              <a:bodyPr wrap="square" rtlCol="0">
                <a:spAutoFit/>
              </a:bodyPr>
              <a:lstStyle/>
              <a:p>
                <a:pPr algn="ctr"/>
                <a:r>
                  <a:rPr lang="en-GB" sz="700" dirty="0"/>
                  <a:t>United Kingdom</a:t>
                </a:r>
              </a:p>
            </p:txBody>
          </p:sp>
        </p:grpSp>
        <p:grpSp>
          <p:nvGrpSpPr>
            <p:cNvPr id="154" name="Group 153">
              <a:extLst>
                <a:ext uri="{FF2B5EF4-FFF2-40B4-BE49-F238E27FC236}">
                  <a16:creationId xmlns:a16="http://schemas.microsoft.com/office/drawing/2014/main" id="{3275A73E-E36A-6047-8CBF-BA530F7ABE1A}"/>
                </a:ext>
              </a:extLst>
            </p:cNvPr>
            <p:cNvGrpSpPr/>
            <p:nvPr userDrawn="1"/>
          </p:nvGrpSpPr>
          <p:grpSpPr>
            <a:xfrm>
              <a:off x="7300044" y="5588176"/>
              <a:ext cx="786819" cy="640973"/>
              <a:chOff x="7300044" y="5588176"/>
              <a:chExt cx="786819" cy="640973"/>
            </a:xfrm>
          </p:grpSpPr>
          <p:pic>
            <p:nvPicPr>
              <p:cNvPr id="40" name="Picture 39">
                <a:extLst>
                  <a:ext uri="{FF2B5EF4-FFF2-40B4-BE49-F238E27FC236}">
                    <a16:creationId xmlns:a16="http://schemas.microsoft.com/office/drawing/2014/main" id="{F3A16C49-1CBF-7B40-9C43-036B8275834A}"/>
                  </a:ext>
                </a:extLst>
              </p:cNvPr>
              <p:cNvPicPr>
                <a:picLocks noChangeAspect="1"/>
              </p:cNvPicPr>
              <p:nvPr userDrawn="1"/>
            </p:nvPicPr>
            <p:blipFill>
              <a:blip r:embed="rId42">
                <a:extLst>
                  <a:ext uri="{28A0092B-C50C-407E-A947-70E740481C1C}">
                    <a14:useLocalDpi xmlns:a14="http://schemas.microsoft.com/office/drawing/2010/main"/>
                  </a:ext>
                </a:extLst>
              </a:blip>
              <a:stretch>
                <a:fillRect/>
              </a:stretch>
            </p:blipFill>
            <p:spPr>
              <a:xfrm>
                <a:off x="7300044" y="5588176"/>
                <a:ext cx="785006" cy="472335"/>
              </a:xfrm>
              <a:prstGeom prst="rect">
                <a:avLst/>
              </a:prstGeom>
            </p:spPr>
          </p:pic>
          <p:sp>
            <p:nvSpPr>
              <p:cNvPr id="112" name="TextBox 111">
                <a:extLst>
                  <a:ext uri="{FF2B5EF4-FFF2-40B4-BE49-F238E27FC236}">
                    <a16:creationId xmlns:a16="http://schemas.microsoft.com/office/drawing/2014/main" id="{4DD00D00-4194-A24D-BEA3-645953CE9124}"/>
                  </a:ext>
                </a:extLst>
              </p:cNvPr>
              <p:cNvSpPr txBox="1"/>
              <p:nvPr userDrawn="1"/>
            </p:nvSpPr>
            <p:spPr>
              <a:xfrm>
                <a:off x="7308862" y="6029094"/>
                <a:ext cx="778001" cy="200055"/>
              </a:xfrm>
              <a:prstGeom prst="rect">
                <a:avLst/>
              </a:prstGeom>
              <a:noFill/>
            </p:spPr>
            <p:txBody>
              <a:bodyPr wrap="square" rtlCol="0">
                <a:spAutoFit/>
              </a:bodyPr>
              <a:lstStyle/>
              <a:p>
                <a:pPr algn="ctr"/>
                <a:r>
                  <a:rPr lang="en-GB" sz="700" dirty="0"/>
                  <a:t>Vietnam</a:t>
                </a:r>
              </a:p>
            </p:txBody>
          </p:sp>
        </p:grpSp>
        <p:grpSp>
          <p:nvGrpSpPr>
            <p:cNvPr id="155" name="Group 154">
              <a:extLst>
                <a:ext uri="{FF2B5EF4-FFF2-40B4-BE49-F238E27FC236}">
                  <a16:creationId xmlns:a16="http://schemas.microsoft.com/office/drawing/2014/main" id="{51533DDF-175E-BD44-972A-C4BA41219118}"/>
                </a:ext>
              </a:extLst>
            </p:cNvPr>
            <p:cNvGrpSpPr/>
            <p:nvPr userDrawn="1"/>
          </p:nvGrpSpPr>
          <p:grpSpPr>
            <a:xfrm>
              <a:off x="8912085" y="5593261"/>
              <a:ext cx="796318" cy="645264"/>
              <a:chOff x="8912085" y="5593261"/>
              <a:chExt cx="796318" cy="645264"/>
            </a:xfrm>
          </p:grpSpPr>
          <p:pic>
            <p:nvPicPr>
              <p:cNvPr id="41" name="Picture 40">
                <a:extLst>
                  <a:ext uri="{FF2B5EF4-FFF2-40B4-BE49-F238E27FC236}">
                    <a16:creationId xmlns:a16="http://schemas.microsoft.com/office/drawing/2014/main" id="{A92B8583-9F9A-B341-B2DD-076465B74C8D}"/>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912085" y="5593261"/>
                <a:ext cx="785006" cy="472335"/>
              </a:xfrm>
              <a:prstGeom prst="rect">
                <a:avLst/>
              </a:prstGeom>
            </p:spPr>
          </p:pic>
          <p:sp>
            <p:nvSpPr>
              <p:cNvPr id="113" name="TextBox 112">
                <a:extLst>
                  <a:ext uri="{FF2B5EF4-FFF2-40B4-BE49-F238E27FC236}">
                    <a16:creationId xmlns:a16="http://schemas.microsoft.com/office/drawing/2014/main" id="{5953FF91-0341-684C-834C-07B3F33F512A}"/>
                  </a:ext>
                </a:extLst>
              </p:cNvPr>
              <p:cNvSpPr txBox="1"/>
              <p:nvPr userDrawn="1"/>
            </p:nvSpPr>
            <p:spPr>
              <a:xfrm>
                <a:off x="8923397" y="6038470"/>
                <a:ext cx="785006" cy="200055"/>
              </a:xfrm>
              <a:prstGeom prst="rect">
                <a:avLst/>
              </a:prstGeom>
              <a:noFill/>
            </p:spPr>
            <p:txBody>
              <a:bodyPr wrap="square" rtlCol="0">
                <a:spAutoFit/>
              </a:bodyPr>
              <a:lstStyle/>
              <a:p>
                <a:pPr algn="ctr"/>
                <a:r>
                  <a:rPr lang="en-GB" sz="700" dirty="0"/>
                  <a:t>Zambia</a:t>
                </a:r>
              </a:p>
            </p:txBody>
          </p:sp>
        </p:grpSp>
        <p:grpSp>
          <p:nvGrpSpPr>
            <p:cNvPr id="156" name="Group 155">
              <a:extLst>
                <a:ext uri="{FF2B5EF4-FFF2-40B4-BE49-F238E27FC236}">
                  <a16:creationId xmlns:a16="http://schemas.microsoft.com/office/drawing/2014/main" id="{25887AB0-D303-1649-AB12-BEE250CEE455}"/>
                </a:ext>
              </a:extLst>
            </p:cNvPr>
            <p:cNvGrpSpPr/>
            <p:nvPr userDrawn="1"/>
          </p:nvGrpSpPr>
          <p:grpSpPr>
            <a:xfrm>
              <a:off x="10499554" y="5588176"/>
              <a:ext cx="796209" cy="645264"/>
              <a:chOff x="10499554" y="5588176"/>
              <a:chExt cx="796209" cy="645264"/>
            </a:xfrm>
          </p:grpSpPr>
          <p:pic>
            <p:nvPicPr>
              <p:cNvPr id="42" name="Picture 41">
                <a:extLst>
                  <a:ext uri="{FF2B5EF4-FFF2-40B4-BE49-F238E27FC236}">
                    <a16:creationId xmlns:a16="http://schemas.microsoft.com/office/drawing/2014/main" id="{0968F083-D582-8F46-B48B-6751B5F33C02}"/>
                  </a:ext>
                </a:extLst>
              </p:cNvPr>
              <p:cNvPicPr>
                <a:picLocks noChangeAspect="1"/>
              </p:cNvPicPr>
              <p:nvPr userDrawn="1"/>
            </p:nvPicPr>
            <p:blipFill>
              <a:blip r:embed="rId44">
                <a:extLst>
                  <a:ext uri="{28A0092B-C50C-407E-A947-70E740481C1C}">
                    <a14:useLocalDpi xmlns:a14="http://schemas.microsoft.com/office/drawing/2010/main"/>
                  </a:ext>
                </a:extLst>
              </a:blip>
              <a:stretch>
                <a:fillRect/>
              </a:stretch>
            </p:blipFill>
            <p:spPr>
              <a:xfrm>
                <a:off x="10499554" y="5588176"/>
                <a:ext cx="785006" cy="472335"/>
              </a:xfrm>
              <a:prstGeom prst="rect">
                <a:avLst/>
              </a:prstGeom>
            </p:spPr>
          </p:pic>
          <p:sp>
            <p:nvSpPr>
              <p:cNvPr id="114" name="TextBox 113">
                <a:extLst>
                  <a:ext uri="{FF2B5EF4-FFF2-40B4-BE49-F238E27FC236}">
                    <a16:creationId xmlns:a16="http://schemas.microsoft.com/office/drawing/2014/main" id="{507FF089-8F3A-4742-A9B8-4C0B07E0EAD8}"/>
                  </a:ext>
                </a:extLst>
              </p:cNvPr>
              <p:cNvSpPr txBox="1"/>
              <p:nvPr userDrawn="1"/>
            </p:nvSpPr>
            <p:spPr>
              <a:xfrm>
                <a:off x="10510757" y="6033385"/>
                <a:ext cx="785006" cy="200055"/>
              </a:xfrm>
              <a:prstGeom prst="rect">
                <a:avLst/>
              </a:prstGeom>
              <a:noFill/>
            </p:spPr>
            <p:txBody>
              <a:bodyPr wrap="square" rtlCol="0">
                <a:spAutoFit/>
              </a:bodyPr>
              <a:lstStyle/>
              <a:p>
                <a:pPr algn="ctr"/>
                <a:r>
                  <a:rPr lang="en-GB" sz="700" dirty="0"/>
                  <a:t>Zimbabwe</a:t>
                </a:r>
              </a:p>
            </p:txBody>
          </p:sp>
        </p:grpSp>
      </p:grpSp>
      <p:sp>
        <p:nvSpPr>
          <p:cNvPr id="147" name="Title 1">
            <a:extLst>
              <a:ext uri="{FF2B5EF4-FFF2-40B4-BE49-F238E27FC236}">
                <a16:creationId xmlns:a16="http://schemas.microsoft.com/office/drawing/2014/main" id="{ABB7F47D-A9C1-FE49-B071-70AF28AC643B}"/>
              </a:ext>
            </a:extLst>
          </p:cNvPr>
          <p:cNvSpPr txBox="1">
            <a:spLocks/>
          </p:cNvSpPr>
          <p:nvPr userDrawn="1"/>
        </p:nvSpPr>
        <p:spPr>
          <a:xfrm>
            <a:off x="838800" y="640800"/>
            <a:ext cx="10515600" cy="7605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Our member countries</a:t>
            </a:r>
          </a:p>
        </p:txBody>
      </p:sp>
      <p:grpSp>
        <p:nvGrpSpPr>
          <p:cNvPr id="162" name="Group 161">
            <a:extLst>
              <a:ext uri="{FF2B5EF4-FFF2-40B4-BE49-F238E27FC236}">
                <a16:creationId xmlns:a16="http://schemas.microsoft.com/office/drawing/2014/main" id="{19B53FBC-95F3-484F-ABE3-BDD899BDB30E}"/>
              </a:ext>
            </a:extLst>
          </p:cNvPr>
          <p:cNvGrpSpPr/>
          <p:nvPr userDrawn="1"/>
        </p:nvGrpSpPr>
        <p:grpSpPr>
          <a:xfrm>
            <a:off x="936424" y="2829322"/>
            <a:ext cx="10348136" cy="658852"/>
            <a:chOff x="936424" y="2776285"/>
            <a:chExt cx="10348136" cy="658852"/>
          </a:xfrm>
        </p:grpSpPr>
        <p:grpSp>
          <p:nvGrpSpPr>
            <p:cNvPr id="115" name="Group 114">
              <a:extLst>
                <a:ext uri="{FF2B5EF4-FFF2-40B4-BE49-F238E27FC236}">
                  <a16:creationId xmlns:a16="http://schemas.microsoft.com/office/drawing/2014/main" id="{BFC4A66F-CA82-4249-BFBF-3B50C0C2A80B}"/>
                </a:ext>
              </a:extLst>
            </p:cNvPr>
            <p:cNvGrpSpPr/>
            <p:nvPr userDrawn="1"/>
          </p:nvGrpSpPr>
          <p:grpSpPr>
            <a:xfrm>
              <a:off x="936424" y="2776965"/>
              <a:ext cx="785006" cy="647237"/>
              <a:chOff x="2535409" y="2776965"/>
              <a:chExt cx="785006" cy="647237"/>
            </a:xfrm>
          </p:grpSpPr>
          <p:pic>
            <p:nvPicPr>
              <p:cNvPr id="5" name="Picture 4">
                <a:extLst>
                  <a:ext uri="{FF2B5EF4-FFF2-40B4-BE49-F238E27FC236}">
                    <a16:creationId xmlns:a16="http://schemas.microsoft.com/office/drawing/2014/main" id="{000DDD2B-DAA8-5B4C-80E0-B3AD54322B94}"/>
                  </a:ext>
                </a:extLst>
              </p:cNvPr>
              <p:cNvPicPr>
                <a:picLocks noChangeAspect="1"/>
              </p:cNvPicPr>
              <p:nvPr userDrawn="1"/>
            </p:nvPicPr>
            <p:blipFill>
              <a:blip r:embed="rId45">
                <a:extLst>
                  <a:ext uri="{28A0092B-C50C-407E-A947-70E740481C1C}">
                    <a14:useLocalDpi xmlns:a14="http://schemas.microsoft.com/office/drawing/2010/main"/>
                  </a:ext>
                </a:extLst>
              </a:blip>
              <a:stretch>
                <a:fillRect/>
              </a:stretch>
            </p:blipFill>
            <p:spPr>
              <a:xfrm>
                <a:off x="2535409" y="2776965"/>
                <a:ext cx="785006" cy="472334"/>
              </a:xfrm>
              <a:prstGeom prst="rect">
                <a:avLst/>
              </a:prstGeom>
            </p:spPr>
          </p:pic>
          <p:sp>
            <p:nvSpPr>
              <p:cNvPr id="77" name="TextBox 76">
                <a:extLst>
                  <a:ext uri="{FF2B5EF4-FFF2-40B4-BE49-F238E27FC236}">
                    <a16:creationId xmlns:a16="http://schemas.microsoft.com/office/drawing/2014/main" id="{48A9DE1E-DCEC-6444-AFCB-04A2386A814B}"/>
                  </a:ext>
                </a:extLst>
              </p:cNvPr>
              <p:cNvSpPr txBox="1"/>
              <p:nvPr userDrawn="1"/>
            </p:nvSpPr>
            <p:spPr>
              <a:xfrm>
                <a:off x="2539691" y="3224147"/>
                <a:ext cx="780723" cy="200055"/>
              </a:xfrm>
              <a:prstGeom prst="rect">
                <a:avLst/>
              </a:prstGeom>
              <a:noFill/>
            </p:spPr>
            <p:txBody>
              <a:bodyPr wrap="square" rtlCol="0">
                <a:spAutoFit/>
              </a:bodyPr>
              <a:lstStyle/>
              <a:p>
                <a:pPr algn="ctr"/>
                <a:r>
                  <a:rPr lang="en-GB" sz="700" dirty="0"/>
                  <a:t>Cote d’Ivoire</a:t>
                </a:r>
              </a:p>
            </p:txBody>
          </p:sp>
        </p:grpSp>
        <p:grpSp>
          <p:nvGrpSpPr>
            <p:cNvPr id="116" name="Group 115">
              <a:extLst>
                <a:ext uri="{FF2B5EF4-FFF2-40B4-BE49-F238E27FC236}">
                  <a16:creationId xmlns:a16="http://schemas.microsoft.com/office/drawing/2014/main" id="{FCD03CA5-6AA7-4E44-BD2B-FFD2F479CC5B}"/>
                </a:ext>
              </a:extLst>
            </p:cNvPr>
            <p:cNvGrpSpPr/>
            <p:nvPr userDrawn="1"/>
          </p:nvGrpSpPr>
          <p:grpSpPr>
            <a:xfrm>
              <a:off x="2527749" y="2776285"/>
              <a:ext cx="785007" cy="647917"/>
              <a:chOff x="4105145" y="2776285"/>
              <a:chExt cx="785007" cy="647917"/>
            </a:xfrm>
          </p:grpSpPr>
          <p:pic>
            <p:nvPicPr>
              <p:cNvPr id="6" name="Picture 5">
                <a:extLst>
                  <a:ext uri="{FF2B5EF4-FFF2-40B4-BE49-F238E27FC236}">
                    <a16:creationId xmlns:a16="http://schemas.microsoft.com/office/drawing/2014/main" id="{1C88FE54-BC58-D149-97AC-6F430D1C5148}"/>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4105146" y="2776285"/>
                <a:ext cx="785006" cy="472334"/>
              </a:xfrm>
              <a:prstGeom prst="rect">
                <a:avLst/>
              </a:prstGeom>
            </p:spPr>
          </p:pic>
          <p:sp>
            <p:nvSpPr>
              <p:cNvPr id="78" name="TextBox 77">
                <a:extLst>
                  <a:ext uri="{FF2B5EF4-FFF2-40B4-BE49-F238E27FC236}">
                    <a16:creationId xmlns:a16="http://schemas.microsoft.com/office/drawing/2014/main" id="{3DDD69D0-9054-C947-8E87-F0441897E52B}"/>
                  </a:ext>
                </a:extLst>
              </p:cNvPr>
              <p:cNvSpPr txBox="1"/>
              <p:nvPr userDrawn="1"/>
            </p:nvSpPr>
            <p:spPr>
              <a:xfrm>
                <a:off x="4105145" y="3224147"/>
                <a:ext cx="772005" cy="200055"/>
              </a:xfrm>
              <a:prstGeom prst="rect">
                <a:avLst/>
              </a:prstGeom>
              <a:noFill/>
            </p:spPr>
            <p:txBody>
              <a:bodyPr wrap="square" rtlCol="0">
                <a:spAutoFit/>
              </a:bodyPr>
              <a:lstStyle/>
              <a:p>
                <a:pPr algn="ctr"/>
                <a:r>
                  <a:rPr lang="en-GB" sz="700" dirty="0"/>
                  <a:t>Cyprus</a:t>
                </a:r>
              </a:p>
            </p:txBody>
          </p:sp>
        </p:grpSp>
        <p:grpSp>
          <p:nvGrpSpPr>
            <p:cNvPr id="117" name="Group 116">
              <a:extLst>
                <a:ext uri="{FF2B5EF4-FFF2-40B4-BE49-F238E27FC236}">
                  <a16:creationId xmlns:a16="http://schemas.microsoft.com/office/drawing/2014/main" id="{18CBA13F-5F5A-A640-949B-AFF7609B0E1D}"/>
                </a:ext>
              </a:extLst>
            </p:cNvPr>
            <p:cNvGrpSpPr/>
            <p:nvPr userDrawn="1"/>
          </p:nvGrpSpPr>
          <p:grpSpPr>
            <a:xfrm>
              <a:off x="4102109" y="2776287"/>
              <a:ext cx="791948" cy="647915"/>
              <a:chOff x="5687583" y="2776287"/>
              <a:chExt cx="791948" cy="647915"/>
            </a:xfrm>
          </p:grpSpPr>
          <p:pic>
            <p:nvPicPr>
              <p:cNvPr id="7" name="Picture 6">
                <a:extLst>
                  <a:ext uri="{FF2B5EF4-FFF2-40B4-BE49-F238E27FC236}">
                    <a16:creationId xmlns:a16="http://schemas.microsoft.com/office/drawing/2014/main" id="{11F6429D-72CE-F340-96AF-5F6D35F9D085}"/>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5694525" y="2776287"/>
                <a:ext cx="785006" cy="472334"/>
              </a:xfrm>
              <a:prstGeom prst="rect">
                <a:avLst/>
              </a:prstGeom>
            </p:spPr>
          </p:pic>
          <p:sp>
            <p:nvSpPr>
              <p:cNvPr id="79" name="TextBox 78">
                <a:extLst>
                  <a:ext uri="{FF2B5EF4-FFF2-40B4-BE49-F238E27FC236}">
                    <a16:creationId xmlns:a16="http://schemas.microsoft.com/office/drawing/2014/main" id="{865D492F-360C-A043-BE82-88E274518A58}"/>
                  </a:ext>
                </a:extLst>
              </p:cNvPr>
              <p:cNvSpPr txBox="1"/>
              <p:nvPr userDrawn="1"/>
            </p:nvSpPr>
            <p:spPr>
              <a:xfrm>
                <a:off x="5687583" y="3224147"/>
                <a:ext cx="785006" cy="200055"/>
              </a:xfrm>
              <a:prstGeom prst="rect">
                <a:avLst/>
              </a:prstGeom>
              <a:noFill/>
            </p:spPr>
            <p:txBody>
              <a:bodyPr wrap="square" rtlCol="0">
                <a:spAutoFit/>
              </a:bodyPr>
              <a:lstStyle/>
              <a:p>
                <a:pPr algn="ctr"/>
                <a:r>
                  <a:rPr lang="en-GB" sz="700" dirty="0"/>
                  <a:t>DPR Korea</a:t>
                </a:r>
              </a:p>
            </p:txBody>
          </p:sp>
        </p:grpSp>
        <p:grpSp>
          <p:nvGrpSpPr>
            <p:cNvPr id="118" name="Group 117">
              <a:extLst>
                <a:ext uri="{FF2B5EF4-FFF2-40B4-BE49-F238E27FC236}">
                  <a16:creationId xmlns:a16="http://schemas.microsoft.com/office/drawing/2014/main" id="{90E30606-FE80-5C46-B5FA-E21018449AF9}"/>
                </a:ext>
              </a:extLst>
            </p:cNvPr>
            <p:cNvGrpSpPr/>
            <p:nvPr userDrawn="1"/>
          </p:nvGrpSpPr>
          <p:grpSpPr>
            <a:xfrm>
              <a:off x="7295710" y="2776287"/>
              <a:ext cx="791153" cy="647915"/>
              <a:chOff x="7295710" y="2776287"/>
              <a:chExt cx="791153" cy="647915"/>
            </a:xfrm>
          </p:grpSpPr>
          <p:pic>
            <p:nvPicPr>
              <p:cNvPr id="8" name="Picture 7">
                <a:extLst>
                  <a:ext uri="{FF2B5EF4-FFF2-40B4-BE49-F238E27FC236}">
                    <a16:creationId xmlns:a16="http://schemas.microsoft.com/office/drawing/2014/main" id="{E7070006-9B09-9C4A-9F94-28892AB784C1}"/>
                  </a:ext>
                </a:extLst>
              </p:cNvPr>
              <p:cNvPicPr>
                <a:picLocks noChangeAspect="1"/>
              </p:cNvPicPr>
              <p:nvPr userDrawn="1"/>
            </p:nvPicPr>
            <p:blipFill>
              <a:blip r:embed="rId48">
                <a:extLst>
                  <a:ext uri="{28A0092B-C50C-407E-A947-70E740481C1C}">
                    <a14:useLocalDpi xmlns:a14="http://schemas.microsoft.com/office/drawing/2010/main"/>
                  </a:ext>
                </a:extLst>
              </a:blip>
              <a:stretch>
                <a:fillRect/>
              </a:stretch>
            </p:blipFill>
            <p:spPr>
              <a:xfrm>
                <a:off x="7301857" y="2776287"/>
                <a:ext cx="785006" cy="472334"/>
              </a:xfrm>
              <a:prstGeom prst="rect">
                <a:avLst/>
              </a:prstGeom>
            </p:spPr>
          </p:pic>
          <p:sp>
            <p:nvSpPr>
              <p:cNvPr id="80" name="TextBox 79">
                <a:extLst>
                  <a:ext uri="{FF2B5EF4-FFF2-40B4-BE49-F238E27FC236}">
                    <a16:creationId xmlns:a16="http://schemas.microsoft.com/office/drawing/2014/main" id="{EE722EC9-9CF5-9741-ABB2-497B63D723CC}"/>
                  </a:ext>
                </a:extLst>
              </p:cNvPr>
              <p:cNvSpPr txBox="1"/>
              <p:nvPr userDrawn="1"/>
            </p:nvSpPr>
            <p:spPr>
              <a:xfrm>
                <a:off x="7295710" y="3224147"/>
                <a:ext cx="785006" cy="200055"/>
              </a:xfrm>
              <a:prstGeom prst="rect">
                <a:avLst/>
              </a:prstGeom>
              <a:noFill/>
            </p:spPr>
            <p:txBody>
              <a:bodyPr wrap="square" rtlCol="0">
                <a:spAutoFit/>
              </a:bodyPr>
              <a:lstStyle/>
              <a:p>
                <a:pPr algn="ctr"/>
                <a:r>
                  <a:rPr lang="en-GB" sz="700" dirty="0"/>
                  <a:t>Gambia</a:t>
                </a:r>
              </a:p>
            </p:txBody>
          </p:sp>
        </p:grpSp>
        <p:grpSp>
          <p:nvGrpSpPr>
            <p:cNvPr id="119" name="Group 118">
              <a:extLst>
                <a:ext uri="{FF2B5EF4-FFF2-40B4-BE49-F238E27FC236}">
                  <a16:creationId xmlns:a16="http://schemas.microsoft.com/office/drawing/2014/main" id="{38CA5E83-ADA1-3E47-8149-87FF5E6C7802}"/>
                </a:ext>
              </a:extLst>
            </p:cNvPr>
            <p:cNvGrpSpPr/>
            <p:nvPr userDrawn="1"/>
          </p:nvGrpSpPr>
          <p:grpSpPr>
            <a:xfrm>
              <a:off x="8907640" y="2781372"/>
              <a:ext cx="790358" cy="647915"/>
              <a:chOff x="8907640" y="2781372"/>
              <a:chExt cx="790358" cy="647915"/>
            </a:xfrm>
          </p:grpSpPr>
          <p:pic>
            <p:nvPicPr>
              <p:cNvPr id="9" name="Picture 8">
                <a:extLst>
                  <a:ext uri="{FF2B5EF4-FFF2-40B4-BE49-F238E27FC236}">
                    <a16:creationId xmlns:a16="http://schemas.microsoft.com/office/drawing/2014/main" id="{6CF31FC1-6FA9-3F48-A798-D7C125C06E7C}"/>
                  </a:ext>
                </a:extLst>
              </p:cNvPr>
              <p:cNvPicPr>
                <a:picLocks noChangeAspect="1"/>
              </p:cNvPicPr>
              <p:nvPr userDrawn="1"/>
            </p:nvPicPr>
            <p:blipFill>
              <a:blip r:embed="rId49">
                <a:extLst>
                  <a:ext uri="{28A0092B-C50C-407E-A947-70E740481C1C}">
                    <a14:useLocalDpi xmlns:a14="http://schemas.microsoft.com/office/drawing/2010/main"/>
                  </a:ext>
                </a:extLst>
              </a:blip>
              <a:stretch>
                <a:fillRect/>
              </a:stretch>
            </p:blipFill>
            <p:spPr>
              <a:xfrm>
                <a:off x="8912992" y="2781372"/>
                <a:ext cx="785006" cy="472334"/>
              </a:xfrm>
              <a:prstGeom prst="rect">
                <a:avLst/>
              </a:prstGeom>
            </p:spPr>
          </p:pic>
          <p:sp>
            <p:nvSpPr>
              <p:cNvPr id="81" name="TextBox 80">
                <a:extLst>
                  <a:ext uri="{FF2B5EF4-FFF2-40B4-BE49-F238E27FC236}">
                    <a16:creationId xmlns:a16="http://schemas.microsoft.com/office/drawing/2014/main" id="{1C2BA529-F0F1-E442-BF5F-AD9F875E9039}"/>
                  </a:ext>
                </a:extLst>
              </p:cNvPr>
              <p:cNvSpPr txBox="1"/>
              <p:nvPr userDrawn="1"/>
            </p:nvSpPr>
            <p:spPr>
              <a:xfrm>
                <a:off x="8907640" y="3229232"/>
                <a:ext cx="785006" cy="200055"/>
              </a:xfrm>
              <a:prstGeom prst="rect">
                <a:avLst/>
              </a:prstGeom>
              <a:noFill/>
            </p:spPr>
            <p:txBody>
              <a:bodyPr wrap="square" rtlCol="0">
                <a:spAutoFit/>
              </a:bodyPr>
              <a:lstStyle/>
              <a:p>
                <a:pPr algn="ctr"/>
                <a:r>
                  <a:rPr lang="en-GB" sz="700" dirty="0"/>
                  <a:t>Ghana</a:t>
                </a:r>
              </a:p>
            </p:txBody>
          </p:sp>
        </p:grpSp>
        <p:grpSp>
          <p:nvGrpSpPr>
            <p:cNvPr id="120" name="Group 119">
              <a:extLst>
                <a:ext uri="{FF2B5EF4-FFF2-40B4-BE49-F238E27FC236}">
                  <a16:creationId xmlns:a16="http://schemas.microsoft.com/office/drawing/2014/main" id="{A11497BC-304B-9A4E-BC11-DBF63D722B64}"/>
                </a:ext>
              </a:extLst>
            </p:cNvPr>
            <p:cNvGrpSpPr/>
            <p:nvPr userDrawn="1"/>
          </p:nvGrpSpPr>
          <p:grpSpPr>
            <a:xfrm>
              <a:off x="10495000" y="2783039"/>
              <a:ext cx="789560" cy="641163"/>
              <a:chOff x="10495000" y="2783039"/>
              <a:chExt cx="789560" cy="641163"/>
            </a:xfrm>
          </p:grpSpPr>
          <p:pic>
            <p:nvPicPr>
              <p:cNvPr id="10" name="Picture 9">
                <a:extLst>
                  <a:ext uri="{FF2B5EF4-FFF2-40B4-BE49-F238E27FC236}">
                    <a16:creationId xmlns:a16="http://schemas.microsoft.com/office/drawing/2014/main" id="{74F51B13-6794-C24D-93E5-3AAA12CE7339}"/>
                  </a:ext>
                </a:extLst>
              </p:cNvPr>
              <p:cNvPicPr>
                <a:picLocks noChangeAspect="1"/>
              </p:cNvPicPr>
              <p:nvPr userDrawn="1"/>
            </p:nvPicPr>
            <p:blipFill>
              <a:blip r:embed="rId50">
                <a:extLst>
                  <a:ext uri="{28A0092B-C50C-407E-A947-70E740481C1C}">
                    <a14:useLocalDpi xmlns:a14="http://schemas.microsoft.com/office/drawing/2010/main"/>
                  </a:ext>
                </a:extLst>
              </a:blip>
              <a:stretch>
                <a:fillRect/>
              </a:stretch>
            </p:blipFill>
            <p:spPr>
              <a:xfrm>
                <a:off x="10499554" y="2783039"/>
                <a:ext cx="785006" cy="472334"/>
              </a:xfrm>
              <a:prstGeom prst="rect">
                <a:avLst/>
              </a:prstGeom>
            </p:spPr>
          </p:pic>
          <p:sp>
            <p:nvSpPr>
              <p:cNvPr id="82" name="TextBox 81">
                <a:extLst>
                  <a:ext uri="{FF2B5EF4-FFF2-40B4-BE49-F238E27FC236}">
                    <a16:creationId xmlns:a16="http://schemas.microsoft.com/office/drawing/2014/main" id="{E02BE4E6-4453-DE43-A2ED-7B971CA825D4}"/>
                  </a:ext>
                </a:extLst>
              </p:cNvPr>
              <p:cNvSpPr txBox="1"/>
              <p:nvPr userDrawn="1"/>
            </p:nvSpPr>
            <p:spPr>
              <a:xfrm>
                <a:off x="10495000" y="3224147"/>
                <a:ext cx="785006" cy="200055"/>
              </a:xfrm>
              <a:prstGeom prst="rect">
                <a:avLst/>
              </a:prstGeom>
              <a:noFill/>
            </p:spPr>
            <p:txBody>
              <a:bodyPr wrap="square" rtlCol="0">
                <a:spAutoFit/>
              </a:bodyPr>
              <a:lstStyle/>
              <a:p>
                <a:pPr algn="ctr"/>
                <a:r>
                  <a:rPr lang="en-GB" sz="700" dirty="0"/>
                  <a:t>Grenada</a:t>
                </a:r>
              </a:p>
            </p:txBody>
          </p:sp>
        </p:grpSp>
        <p:grpSp>
          <p:nvGrpSpPr>
            <p:cNvPr id="157" name="Group 156">
              <a:extLst>
                <a:ext uri="{FF2B5EF4-FFF2-40B4-BE49-F238E27FC236}">
                  <a16:creationId xmlns:a16="http://schemas.microsoft.com/office/drawing/2014/main" id="{13FBE458-BE02-8E46-912D-015B7669732D}"/>
                </a:ext>
              </a:extLst>
            </p:cNvPr>
            <p:cNvGrpSpPr/>
            <p:nvPr userDrawn="1"/>
          </p:nvGrpSpPr>
          <p:grpSpPr>
            <a:xfrm>
              <a:off x="5687840" y="2787236"/>
              <a:ext cx="791948" cy="647901"/>
              <a:chOff x="5687583" y="2776301"/>
              <a:chExt cx="791948" cy="647901"/>
            </a:xfrm>
          </p:grpSpPr>
          <p:pic>
            <p:nvPicPr>
              <p:cNvPr id="158" name="Picture 157">
                <a:extLst>
                  <a:ext uri="{FF2B5EF4-FFF2-40B4-BE49-F238E27FC236}">
                    <a16:creationId xmlns:a16="http://schemas.microsoft.com/office/drawing/2014/main" id="{C3D9FEB9-01C2-8C40-AF8E-7013B3DF5DCA}"/>
                  </a:ext>
                </a:extLst>
              </p:cNvPr>
              <p:cNvPicPr>
                <a:picLocks noChangeAspect="1"/>
              </p:cNvPicPr>
              <p:nvPr userDrawn="1"/>
            </p:nvPicPr>
            <p:blipFill>
              <a:blip r:embed="rId51" cstate="screen">
                <a:extLst>
                  <a:ext uri="{28A0092B-C50C-407E-A947-70E740481C1C}">
                    <a14:useLocalDpi xmlns:a14="http://schemas.microsoft.com/office/drawing/2010/main"/>
                  </a:ext>
                </a:extLst>
              </a:blip>
              <a:srcRect/>
              <a:stretch/>
            </p:blipFill>
            <p:spPr>
              <a:xfrm>
                <a:off x="5694525" y="2776301"/>
                <a:ext cx="785006" cy="472306"/>
              </a:xfrm>
              <a:prstGeom prst="rect">
                <a:avLst/>
              </a:prstGeom>
            </p:spPr>
          </p:pic>
          <p:sp>
            <p:nvSpPr>
              <p:cNvPr id="159" name="TextBox 158">
                <a:extLst>
                  <a:ext uri="{FF2B5EF4-FFF2-40B4-BE49-F238E27FC236}">
                    <a16:creationId xmlns:a16="http://schemas.microsoft.com/office/drawing/2014/main" id="{CBAAC692-BB01-634A-A5F3-8D778B947A23}"/>
                  </a:ext>
                </a:extLst>
              </p:cNvPr>
              <p:cNvSpPr txBox="1"/>
              <p:nvPr userDrawn="1"/>
            </p:nvSpPr>
            <p:spPr>
              <a:xfrm>
                <a:off x="5687583" y="3224147"/>
                <a:ext cx="785006" cy="200055"/>
              </a:xfrm>
              <a:prstGeom prst="rect">
                <a:avLst/>
              </a:prstGeom>
              <a:noFill/>
            </p:spPr>
            <p:txBody>
              <a:bodyPr wrap="square" rtlCol="0">
                <a:spAutoFit/>
              </a:bodyPr>
              <a:lstStyle/>
              <a:p>
                <a:pPr algn="ctr"/>
                <a:r>
                  <a:rPr lang="en-GB" sz="700" dirty="0"/>
                  <a:t>Ethiopia</a:t>
                </a:r>
              </a:p>
            </p:txBody>
          </p:sp>
        </p:grpSp>
      </p:grpSp>
    </p:spTree>
    <p:extLst>
      <p:ext uri="{BB962C8B-B14F-4D97-AF65-F5344CB8AC3E}">
        <p14:creationId xmlns:p14="http://schemas.microsoft.com/office/powerpoint/2010/main" val="44522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lobal_r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4E2C9-5245-A24C-8B48-6A6342DA0E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87267" y="372286"/>
            <a:ext cx="10459727" cy="5777999"/>
          </a:xfrm>
          <a:prstGeom prst="rect">
            <a:avLst/>
          </a:prstGeom>
        </p:spPr>
      </p:pic>
      <p:sp>
        <p:nvSpPr>
          <p:cNvPr id="13" name="Rectangle 12">
            <a:extLst>
              <a:ext uri="{FF2B5EF4-FFF2-40B4-BE49-F238E27FC236}">
                <a16:creationId xmlns:a16="http://schemas.microsoft.com/office/drawing/2014/main" id="{EE154879-F3A1-3245-8F4B-EB8802CEE36C}"/>
              </a:ext>
            </a:extLst>
          </p:cNvPr>
          <p:cNvSpPr/>
          <p:nvPr userDrawn="1"/>
        </p:nvSpPr>
        <p:spPr>
          <a:xfrm>
            <a:off x="487100" y="2353329"/>
            <a:ext cx="2073244" cy="99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55CC8D5-56D0-584C-B77B-05B16E6547CA}"/>
              </a:ext>
            </a:extLst>
          </p:cNvPr>
          <p:cNvSpPr txBox="1">
            <a:spLocks/>
          </p:cNvSpPr>
          <p:nvPr userDrawn="1"/>
        </p:nvSpPr>
        <p:spPr>
          <a:xfrm>
            <a:off x="838800" y="640800"/>
            <a:ext cx="5247095" cy="7499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Global reach</a:t>
            </a:r>
          </a:p>
        </p:txBody>
      </p:sp>
      <p:sp>
        <p:nvSpPr>
          <p:cNvPr id="9" name="TextBox 8">
            <a:extLst>
              <a:ext uri="{FF2B5EF4-FFF2-40B4-BE49-F238E27FC236}">
                <a16:creationId xmlns:a16="http://schemas.microsoft.com/office/drawing/2014/main" id="{E485D289-AC36-2645-B8E0-1F8B2D39BEA8}"/>
              </a:ext>
            </a:extLst>
          </p:cNvPr>
          <p:cNvSpPr txBox="1"/>
          <p:nvPr userDrawn="1"/>
        </p:nvSpPr>
        <p:spPr>
          <a:xfrm>
            <a:off x="960416" y="4123198"/>
            <a:ext cx="3410579" cy="1200329"/>
          </a:xfrm>
          <a:prstGeom prst="rect">
            <a:avLst/>
          </a:prstGeom>
          <a:noFill/>
        </p:spPr>
        <p:txBody>
          <a:bodyPr wrap="square" rtlCol="0">
            <a:spAutoFit/>
          </a:bodyPr>
          <a:lstStyle/>
          <a:p>
            <a:r>
              <a:rPr lang="en-US" sz="2400" dirty="0"/>
              <a:t>We have 450+ staff across 26 locations worldwide</a:t>
            </a:r>
          </a:p>
        </p:txBody>
      </p:sp>
      <p:sp>
        <p:nvSpPr>
          <p:cNvPr id="8" name="TextBox 7">
            <a:extLst>
              <a:ext uri="{FF2B5EF4-FFF2-40B4-BE49-F238E27FC236}">
                <a16:creationId xmlns:a16="http://schemas.microsoft.com/office/drawing/2014/main" id="{538AEE84-F07C-1044-8765-2D8A87A07E09}"/>
              </a:ext>
            </a:extLst>
          </p:cNvPr>
          <p:cNvSpPr txBox="1"/>
          <p:nvPr/>
        </p:nvSpPr>
        <p:spPr>
          <a:xfrm>
            <a:off x="1943822" y="5758961"/>
            <a:ext cx="778598" cy="338554"/>
          </a:xfrm>
          <a:prstGeom prst="rect">
            <a:avLst/>
          </a:prstGeom>
          <a:noFill/>
        </p:spPr>
        <p:txBody>
          <a:bodyPr wrap="square" rtlCol="0">
            <a:spAutoFit/>
          </a:bodyPr>
          <a:lstStyle/>
          <a:p>
            <a:pPr algn="r"/>
            <a:r>
              <a:rPr lang="en-US" sz="1600" b="1" dirty="0"/>
              <a:t>191</a:t>
            </a:r>
          </a:p>
        </p:txBody>
      </p:sp>
      <p:sp>
        <p:nvSpPr>
          <p:cNvPr id="12" name="TextBox 11">
            <a:extLst>
              <a:ext uri="{FF2B5EF4-FFF2-40B4-BE49-F238E27FC236}">
                <a16:creationId xmlns:a16="http://schemas.microsoft.com/office/drawing/2014/main" id="{6BA70616-8291-8C4E-8274-41394FFABCE5}"/>
              </a:ext>
            </a:extLst>
          </p:cNvPr>
          <p:cNvSpPr txBox="1"/>
          <p:nvPr/>
        </p:nvSpPr>
        <p:spPr>
          <a:xfrm>
            <a:off x="3592397" y="5758961"/>
            <a:ext cx="778598" cy="338554"/>
          </a:xfrm>
          <a:prstGeom prst="rect">
            <a:avLst/>
          </a:prstGeom>
          <a:noFill/>
        </p:spPr>
        <p:txBody>
          <a:bodyPr wrap="square" rtlCol="0">
            <a:spAutoFit/>
          </a:bodyPr>
          <a:lstStyle/>
          <a:p>
            <a:r>
              <a:rPr lang="en-US" sz="1600" b="1" dirty="0"/>
              <a:t>264</a:t>
            </a:r>
          </a:p>
        </p:txBody>
      </p:sp>
      <p:sp>
        <p:nvSpPr>
          <p:cNvPr id="14" name="TextBox 13">
            <a:extLst>
              <a:ext uri="{FF2B5EF4-FFF2-40B4-BE49-F238E27FC236}">
                <a16:creationId xmlns:a16="http://schemas.microsoft.com/office/drawing/2014/main" id="{B456833F-E1BB-8E45-A9FD-1BBD66F5A80D}"/>
              </a:ext>
            </a:extLst>
          </p:cNvPr>
          <p:cNvSpPr txBox="1"/>
          <p:nvPr userDrawn="1"/>
        </p:nvSpPr>
        <p:spPr>
          <a:xfrm>
            <a:off x="5613108" y="5758961"/>
            <a:ext cx="1724670" cy="338554"/>
          </a:xfrm>
          <a:prstGeom prst="rect">
            <a:avLst/>
          </a:prstGeom>
          <a:noFill/>
        </p:spPr>
        <p:txBody>
          <a:bodyPr wrap="square" rtlCol="0">
            <a:spAutoFit/>
          </a:bodyPr>
          <a:lstStyle/>
          <a:p>
            <a:r>
              <a:rPr lang="en-US" sz="1600" b="1" dirty="0"/>
              <a:t>CABI </a:t>
            </a:r>
            <a:r>
              <a:rPr lang="en-US" sz="1600" b="1" dirty="0" err="1"/>
              <a:t>centre</a:t>
            </a:r>
            <a:endParaRPr lang="en-US" sz="1600" b="1" dirty="0"/>
          </a:p>
        </p:txBody>
      </p:sp>
    </p:spTree>
    <p:extLst>
      <p:ext uri="{BB962C8B-B14F-4D97-AF65-F5344CB8AC3E}">
        <p14:creationId xmlns:p14="http://schemas.microsoft.com/office/powerpoint/2010/main" val="98808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ld_ma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3016B-D0B8-A740-8677-780722743E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931" y="729968"/>
            <a:ext cx="10842138" cy="5120270"/>
          </a:xfrm>
          <a:prstGeom prst="rect">
            <a:avLst/>
          </a:prstGeom>
        </p:spPr>
      </p:pic>
    </p:spTree>
    <p:extLst>
      <p:ext uri="{BB962C8B-B14F-4D97-AF65-F5344CB8AC3E}">
        <p14:creationId xmlns:p14="http://schemas.microsoft.com/office/powerpoint/2010/main" val="23925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_bottom">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8139D4-8B50-6E44-AC4E-0B96B4DBF2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1999" cy="6289675"/>
          </a:xfrm>
          <a:prstGeom prst="rect">
            <a:avLst/>
          </a:prstGeom>
          <a:noFill/>
        </p:spPr>
        <p:txBody>
          <a:bodyPr/>
          <a:lstStyle/>
          <a:p>
            <a:r>
              <a:rPr lang="en-GB"/>
              <a:t>Click icon to add picture</a:t>
            </a:r>
            <a:endParaRPr lang="en-US" dirty="0"/>
          </a:p>
        </p:txBody>
      </p:sp>
      <p:sp>
        <p:nvSpPr>
          <p:cNvPr id="7" name="Title 1">
            <a:extLst>
              <a:ext uri="{FF2B5EF4-FFF2-40B4-BE49-F238E27FC236}">
                <a16:creationId xmlns:a16="http://schemas.microsoft.com/office/drawing/2014/main" id="{5D7F5DBB-F278-9240-A08D-67EA84DF4BCD}"/>
              </a:ext>
            </a:extLst>
          </p:cNvPr>
          <p:cNvSpPr>
            <a:spLocks noGrp="1"/>
          </p:cNvSpPr>
          <p:nvPr>
            <p:ph type="ctrTitle" hasCustomPrompt="1"/>
          </p:nvPr>
        </p:nvSpPr>
        <p:spPr>
          <a:xfrm>
            <a:off x="0" y="4052020"/>
            <a:ext cx="12192000" cy="2237655"/>
          </a:xfrm>
          <a:gradFill flip="none" rotWithShape="1">
            <a:gsLst>
              <a:gs pos="53000">
                <a:srgbClr val="000000">
                  <a:alpha val="35000"/>
                </a:srgbClr>
              </a:gs>
              <a:gs pos="0">
                <a:schemeClr val="tx1">
                  <a:alpha val="60000"/>
                </a:schemeClr>
              </a:gs>
              <a:gs pos="100000">
                <a:schemeClr val="tx1">
                  <a:alpha val="0"/>
                </a:schemeClr>
              </a:gs>
            </a:gsLst>
            <a:lin ang="16200000" scaled="1"/>
            <a:tileRect/>
          </a:gradFill>
        </p:spPr>
        <p:txBody>
          <a:bodyPr tIns="180000" bIns="180000" anchor="b">
            <a:normAutofit/>
          </a:bodyPr>
          <a:lstStyle>
            <a:lvl1pPr algn="ctr">
              <a:defRPr sz="5400" b="0" i="0">
                <a:solidFill>
                  <a:schemeClr val="bg1"/>
                </a:solidFill>
                <a:latin typeface="+mj-lt"/>
                <a:cs typeface="Arial" panose="020B0604020202020204" pitchFamily="34" charset="0"/>
              </a:defRPr>
            </a:lvl1pPr>
          </a:lstStyle>
          <a:p>
            <a:r>
              <a:rPr lang="en-US" dirty="0"/>
              <a:t> </a:t>
            </a:r>
          </a:p>
        </p:txBody>
      </p:sp>
      <p:sp>
        <p:nvSpPr>
          <p:cNvPr id="27" name="Picture Placeholder 7">
            <a:extLst>
              <a:ext uri="{FF2B5EF4-FFF2-40B4-BE49-F238E27FC236}">
                <a16:creationId xmlns:a16="http://schemas.microsoft.com/office/drawing/2014/main" id="{C87A5C28-8D5C-224D-BA29-B098169622B6}"/>
              </a:ext>
            </a:extLst>
          </p:cNvPr>
          <p:cNvSpPr>
            <a:spLocks noGrp="1"/>
          </p:cNvSpPr>
          <p:nvPr>
            <p:ph type="pic" sz="quarter" idx="12" hasCustomPrompt="1"/>
          </p:nvPr>
        </p:nvSpPr>
        <p:spPr>
          <a:xfrm>
            <a:off x="231524" y="4989638"/>
            <a:ext cx="1039524" cy="1039523"/>
          </a:xfrm>
        </p:spPr>
        <p:txBody>
          <a:bodyPr/>
          <a:lstStyle>
            <a:lvl1pPr marL="0" indent="0">
              <a:buNone/>
              <a:defRPr>
                <a:solidFill>
                  <a:schemeClr val="bg1"/>
                </a:solidFill>
              </a:defRPr>
            </a:lvl1pPr>
          </a:lstStyle>
          <a:p>
            <a:r>
              <a:rPr lang="en-US" dirty="0"/>
              <a:t>icon</a:t>
            </a:r>
          </a:p>
        </p:txBody>
      </p:sp>
      <p:sp>
        <p:nvSpPr>
          <p:cNvPr id="28" name="Picture Placeholder 7">
            <a:extLst>
              <a:ext uri="{FF2B5EF4-FFF2-40B4-BE49-F238E27FC236}">
                <a16:creationId xmlns:a16="http://schemas.microsoft.com/office/drawing/2014/main" id="{71592A49-6BB2-B546-936B-82DAA3F6CDD8}"/>
              </a:ext>
            </a:extLst>
          </p:cNvPr>
          <p:cNvSpPr>
            <a:spLocks noGrp="1"/>
          </p:cNvSpPr>
          <p:nvPr>
            <p:ph type="pic" sz="quarter" idx="13" hasCustomPrompt="1"/>
          </p:nvPr>
        </p:nvSpPr>
        <p:spPr>
          <a:xfrm>
            <a:off x="2011757" y="4989637"/>
            <a:ext cx="1039524" cy="1039523"/>
          </a:xfrm>
        </p:spPr>
        <p:txBody>
          <a:bodyPr/>
          <a:lstStyle>
            <a:lvl1pPr marL="0" indent="0">
              <a:buNone/>
              <a:defRPr>
                <a:solidFill>
                  <a:schemeClr val="bg1"/>
                </a:solidFill>
              </a:defRPr>
            </a:lvl1pPr>
          </a:lstStyle>
          <a:p>
            <a:r>
              <a:rPr lang="en-US" dirty="0"/>
              <a:t>icon</a:t>
            </a:r>
          </a:p>
        </p:txBody>
      </p:sp>
      <p:sp>
        <p:nvSpPr>
          <p:cNvPr id="29" name="Picture Placeholder 7">
            <a:extLst>
              <a:ext uri="{FF2B5EF4-FFF2-40B4-BE49-F238E27FC236}">
                <a16:creationId xmlns:a16="http://schemas.microsoft.com/office/drawing/2014/main" id="{BD44EBEF-EFB7-D042-BE34-CA1D244B269A}"/>
              </a:ext>
            </a:extLst>
          </p:cNvPr>
          <p:cNvSpPr>
            <a:spLocks noGrp="1"/>
          </p:cNvSpPr>
          <p:nvPr>
            <p:ph type="pic" sz="quarter" idx="14" hasCustomPrompt="1"/>
          </p:nvPr>
        </p:nvSpPr>
        <p:spPr>
          <a:xfrm>
            <a:off x="3791990" y="4989637"/>
            <a:ext cx="1039524" cy="1039523"/>
          </a:xfrm>
        </p:spPr>
        <p:txBody>
          <a:bodyPr/>
          <a:lstStyle>
            <a:lvl1pPr marL="0" indent="0">
              <a:buNone/>
              <a:defRPr>
                <a:solidFill>
                  <a:schemeClr val="bg1"/>
                </a:solidFill>
              </a:defRPr>
            </a:lvl1pPr>
          </a:lstStyle>
          <a:p>
            <a:r>
              <a:rPr lang="en-US" dirty="0"/>
              <a:t>icon</a:t>
            </a:r>
          </a:p>
        </p:txBody>
      </p:sp>
      <p:sp>
        <p:nvSpPr>
          <p:cNvPr id="30" name="Picture Placeholder 7">
            <a:extLst>
              <a:ext uri="{FF2B5EF4-FFF2-40B4-BE49-F238E27FC236}">
                <a16:creationId xmlns:a16="http://schemas.microsoft.com/office/drawing/2014/main" id="{53BB8F3F-B3EB-AE4D-8FE2-B6E5DC94B6E7}"/>
              </a:ext>
            </a:extLst>
          </p:cNvPr>
          <p:cNvSpPr>
            <a:spLocks noGrp="1"/>
          </p:cNvSpPr>
          <p:nvPr>
            <p:ph type="pic" sz="quarter" idx="15" hasCustomPrompt="1"/>
          </p:nvPr>
        </p:nvSpPr>
        <p:spPr>
          <a:xfrm>
            <a:off x="5572223" y="4989638"/>
            <a:ext cx="1039524" cy="1039523"/>
          </a:xfrm>
        </p:spPr>
        <p:txBody>
          <a:bodyPr/>
          <a:lstStyle>
            <a:lvl1pPr marL="0" indent="0">
              <a:buNone/>
              <a:defRPr>
                <a:solidFill>
                  <a:schemeClr val="bg1"/>
                </a:solidFill>
              </a:defRPr>
            </a:lvl1pPr>
          </a:lstStyle>
          <a:p>
            <a:r>
              <a:rPr lang="en-US" dirty="0"/>
              <a:t>icon</a:t>
            </a:r>
          </a:p>
        </p:txBody>
      </p:sp>
      <p:sp>
        <p:nvSpPr>
          <p:cNvPr id="31" name="Picture Placeholder 7">
            <a:extLst>
              <a:ext uri="{FF2B5EF4-FFF2-40B4-BE49-F238E27FC236}">
                <a16:creationId xmlns:a16="http://schemas.microsoft.com/office/drawing/2014/main" id="{0CC6F389-3114-974F-86D3-A26E1A2F70DF}"/>
              </a:ext>
            </a:extLst>
          </p:cNvPr>
          <p:cNvSpPr>
            <a:spLocks noGrp="1"/>
          </p:cNvSpPr>
          <p:nvPr>
            <p:ph type="pic" sz="quarter" idx="16" hasCustomPrompt="1"/>
          </p:nvPr>
        </p:nvSpPr>
        <p:spPr>
          <a:xfrm>
            <a:off x="7352456" y="4989637"/>
            <a:ext cx="1039524" cy="1039523"/>
          </a:xfrm>
        </p:spPr>
        <p:txBody>
          <a:bodyPr/>
          <a:lstStyle>
            <a:lvl1pPr marL="0" indent="0">
              <a:buNone/>
              <a:defRPr>
                <a:solidFill>
                  <a:schemeClr val="bg1"/>
                </a:solidFill>
              </a:defRPr>
            </a:lvl1pPr>
          </a:lstStyle>
          <a:p>
            <a:r>
              <a:rPr lang="en-US" dirty="0"/>
              <a:t>icon</a:t>
            </a:r>
          </a:p>
        </p:txBody>
      </p:sp>
      <p:sp>
        <p:nvSpPr>
          <p:cNvPr id="32" name="Picture Placeholder 7">
            <a:extLst>
              <a:ext uri="{FF2B5EF4-FFF2-40B4-BE49-F238E27FC236}">
                <a16:creationId xmlns:a16="http://schemas.microsoft.com/office/drawing/2014/main" id="{4DF33850-10F8-EA48-8D49-A65B0B3C2507}"/>
              </a:ext>
            </a:extLst>
          </p:cNvPr>
          <p:cNvSpPr>
            <a:spLocks noGrp="1"/>
          </p:cNvSpPr>
          <p:nvPr>
            <p:ph type="pic" sz="quarter" idx="17" hasCustomPrompt="1"/>
          </p:nvPr>
        </p:nvSpPr>
        <p:spPr>
          <a:xfrm>
            <a:off x="9132689" y="4989637"/>
            <a:ext cx="1039524" cy="1039523"/>
          </a:xfrm>
        </p:spPr>
        <p:txBody>
          <a:bodyPr/>
          <a:lstStyle>
            <a:lvl1pPr marL="0" indent="0">
              <a:buNone/>
              <a:defRPr>
                <a:solidFill>
                  <a:schemeClr val="bg1"/>
                </a:solidFill>
              </a:defRPr>
            </a:lvl1pPr>
          </a:lstStyle>
          <a:p>
            <a:r>
              <a:rPr lang="en-US" dirty="0"/>
              <a:t>icon</a:t>
            </a:r>
          </a:p>
        </p:txBody>
      </p:sp>
      <p:sp>
        <p:nvSpPr>
          <p:cNvPr id="33" name="Picture Placeholder 7">
            <a:extLst>
              <a:ext uri="{FF2B5EF4-FFF2-40B4-BE49-F238E27FC236}">
                <a16:creationId xmlns:a16="http://schemas.microsoft.com/office/drawing/2014/main" id="{DA0880FB-FD95-C948-BA06-FA0B8FBC1D06}"/>
              </a:ext>
            </a:extLst>
          </p:cNvPr>
          <p:cNvSpPr>
            <a:spLocks noGrp="1"/>
          </p:cNvSpPr>
          <p:nvPr>
            <p:ph type="pic" sz="quarter" idx="18" hasCustomPrompt="1"/>
          </p:nvPr>
        </p:nvSpPr>
        <p:spPr>
          <a:xfrm>
            <a:off x="10912922" y="4989637"/>
            <a:ext cx="1039524" cy="1039523"/>
          </a:xfrm>
        </p:spPr>
        <p:txBody>
          <a:bodyPr/>
          <a:lstStyle>
            <a:lvl1pPr marL="0" indent="0">
              <a:buNone/>
              <a:defRPr>
                <a:solidFill>
                  <a:schemeClr val="bg1"/>
                </a:solidFill>
              </a:defRPr>
            </a:lvl1pPr>
          </a:lstStyle>
          <a:p>
            <a:r>
              <a:rPr lang="en-US" dirty="0"/>
              <a:t>icon</a:t>
            </a:r>
          </a:p>
        </p:txBody>
      </p:sp>
    </p:spTree>
    <p:extLst>
      <p:ext uri="{BB962C8B-B14F-4D97-AF65-F5344CB8AC3E}">
        <p14:creationId xmlns:p14="http://schemas.microsoft.com/office/powerpoint/2010/main" val="86306708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_lef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C6F26F-3CBA-0248-B446-F3C50EE259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7" cy="6289675"/>
          </a:xfrm>
          <a:gradFill>
            <a:gsLst>
              <a:gs pos="0">
                <a:schemeClr val="tx1">
                  <a:alpha val="65000"/>
                </a:schemeClr>
              </a:gs>
              <a:gs pos="71000">
                <a:srgbClr val="000000">
                  <a:alpha val="30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7" name="Title 1">
            <a:extLst>
              <a:ext uri="{FF2B5EF4-FFF2-40B4-BE49-F238E27FC236}">
                <a16:creationId xmlns:a16="http://schemas.microsoft.com/office/drawing/2014/main" id="{E60F4C1B-1E9A-854D-B380-04F815936205}"/>
              </a:ext>
            </a:extLst>
          </p:cNvPr>
          <p:cNvSpPr>
            <a:spLocks noGrp="1"/>
          </p:cNvSpPr>
          <p:nvPr>
            <p:ph type="title" hasCustomPrompt="1"/>
          </p:nvPr>
        </p:nvSpPr>
        <p:spPr>
          <a:xfrm>
            <a:off x="838200" y="640352"/>
            <a:ext cx="5031827" cy="5008970"/>
          </a:xfrm>
        </p:spPr>
        <p:txBody>
          <a:bodyPr/>
          <a:lstStyle>
            <a:lvl1pPr>
              <a:defRPr>
                <a:solidFill>
                  <a:schemeClr val="bg1"/>
                </a:solidFill>
              </a:defRPr>
            </a:lvl1pPr>
          </a:lstStyle>
          <a:p>
            <a:r>
              <a:rPr lang="en-US" sz="4400" b="1" dirty="0"/>
              <a:t>Quote or pull-out text to go in here just a few lines to make or enforce a point. Quote marks if direct quote.</a:t>
            </a:r>
            <a:endParaRPr lang="en-US" dirty="0"/>
          </a:p>
        </p:txBody>
      </p:sp>
    </p:spTree>
    <p:extLst>
      <p:ext uri="{BB962C8B-B14F-4D97-AF65-F5344CB8AC3E}">
        <p14:creationId xmlns:p14="http://schemas.microsoft.com/office/powerpoint/2010/main" val="147783511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_righ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BBBB0B-85FB-7B40-96AB-0DECF812E5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8" name="Text Placeholder 16">
            <a:extLst>
              <a:ext uri="{FF2B5EF4-FFF2-40B4-BE49-F238E27FC236}">
                <a16:creationId xmlns:a16="http://schemas.microsoft.com/office/drawing/2014/main" id="{EC345AF3-D1CE-4342-A155-4699B72165C2}"/>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7" name="Title 1">
            <a:extLst>
              <a:ext uri="{FF2B5EF4-FFF2-40B4-BE49-F238E27FC236}">
                <a16:creationId xmlns:a16="http://schemas.microsoft.com/office/drawing/2014/main" id="{E60F4C1B-1E9A-854D-B380-04F815936205}"/>
              </a:ext>
            </a:extLst>
          </p:cNvPr>
          <p:cNvSpPr>
            <a:spLocks noGrp="1"/>
          </p:cNvSpPr>
          <p:nvPr>
            <p:ph type="title" hasCustomPrompt="1"/>
          </p:nvPr>
        </p:nvSpPr>
        <p:spPr>
          <a:xfrm>
            <a:off x="6321973" y="640352"/>
            <a:ext cx="5031827" cy="5008970"/>
          </a:xfrm>
        </p:spPr>
        <p:txBody>
          <a:bodyPr/>
          <a:lstStyle>
            <a:lvl1pPr>
              <a:defRPr>
                <a:solidFill>
                  <a:schemeClr val="bg1"/>
                </a:solidFill>
              </a:defRPr>
            </a:lvl1pPr>
          </a:lstStyle>
          <a:p>
            <a:r>
              <a:rPr lang="en-US" sz="4400" b="1" dirty="0"/>
              <a:t>Quote or pull-out text to go in here just a few lines to make or enforce a point. Quote marks if direct quote.</a:t>
            </a:r>
            <a:endParaRPr lang="en-US" dirty="0"/>
          </a:p>
        </p:txBody>
      </p:sp>
    </p:spTree>
    <p:extLst>
      <p:ext uri="{BB962C8B-B14F-4D97-AF65-F5344CB8AC3E}">
        <p14:creationId xmlns:p14="http://schemas.microsoft.com/office/powerpoint/2010/main" val="351927901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_text_left">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BC46EB-7C79-0149-A236-341604110A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1" y="0"/>
            <a:ext cx="12191999"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8" cy="6289675"/>
          </a:xfrm>
          <a:gradFill>
            <a:gsLst>
              <a:gs pos="0">
                <a:schemeClr val="tx1">
                  <a:alpha val="70000"/>
                </a:schemeClr>
              </a:gs>
              <a:gs pos="71000">
                <a:srgbClr val="000000">
                  <a:alpha val="25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838200" y="365125"/>
            <a:ext cx="5031827" cy="1325563"/>
          </a:xfrm>
        </p:spPr>
        <p:txBody>
          <a:bodyPr anchor="t"/>
          <a:lstStyle>
            <a:lvl1pPr>
              <a:defRPr b="1">
                <a:solidFill>
                  <a:schemeClr val="bg1"/>
                </a:solidFill>
              </a:defRPr>
            </a:lvl1pPr>
          </a:lstStyle>
          <a:p>
            <a:r>
              <a:rPr lang="en-GB"/>
              <a:t>Click to edit Master title style</a:t>
            </a:r>
            <a:endParaRPr lang="en-US" dirty="0"/>
          </a:p>
        </p:txBody>
      </p:sp>
      <p:sp>
        <p:nvSpPr>
          <p:cNvPr id="11" name="Content Placeholder 4">
            <a:extLst>
              <a:ext uri="{FF2B5EF4-FFF2-40B4-BE49-F238E27FC236}">
                <a16:creationId xmlns:a16="http://schemas.microsoft.com/office/drawing/2014/main" id="{636C3E61-9644-F944-9B09-58789EEA6245}"/>
              </a:ext>
            </a:extLst>
          </p:cNvPr>
          <p:cNvSpPr>
            <a:spLocks noGrp="1"/>
          </p:cNvSpPr>
          <p:nvPr>
            <p:ph type="body" sz="quarter" idx="12" hasCustomPrompt="1"/>
          </p:nvPr>
        </p:nvSpPr>
        <p:spPr>
          <a:xfrm>
            <a:off x="2196811" y="2192408"/>
            <a:ext cx="6413789" cy="436130"/>
          </a:xfrm>
        </p:spPr>
        <p:txBody>
          <a:bodyPr anchor="t">
            <a:noAutofit/>
          </a:bodyPr>
          <a:lstStyle>
            <a:lvl1pPr marL="0" indent="0">
              <a:buClr>
                <a:schemeClr val="bg1"/>
              </a:buClr>
              <a:buNone/>
              <a:defRPr>
                <a:solidFill>
                  <a:schemeClr val="bg1"/>
                </a:solidFill>
              </a:defRPr>
            </a:lvl1pPr>
          </a:lstStyle>
          <a:p>
            <a:r>
              <a:rPr lang="en-US" dirty="0"/>
              <a:t>Bullet 1</a:t>
            </a:r>
          </a:p>
        </p:txBody>
      </p:sp>
      <p:sp>
        <p:nvSpPr>
          <p:cNvPr id="14" name="Text Placeholder 11">
            <a:extLst>
              <a:ext uri="{FF2B5EF4-FFF2-40B4-BE49-F238E27FC236}">
                <a16:creationId xmlns:a16="http://schemas.microsoft.com/office/drawing/2014/main" id="{9E469029-561F-8948-B85D-2F113AB99032}"/>
              </a:ext>
            </a:extLst>
          </p:cNvPr>
          <p:cNvSpPr>
            <a:spLocks noGrp="1"/>
          </p:cNvSpPr>
          <p:nvPr>
            <p:ph type="body" sz="quarter" idx="14" hasCustomPrompt="1"/>
          </p:nvPr>
        </p:nvSpPr>
        <p:spPr>
          <a:xfrm>
            <a:off x="2196811" y="3667917"/>
            <a:ext cx="6413789" cy="436130"/>
          </a:xfrm>
        </p:spPr>
        <p:txBody>
          <a:bodyPr anchor="t">
            <a:normAutofit lnSpcReduction="10000"/>
          </a:bodyPr>
          <a:lstStyle>
            <a:lvl1pPr marL="0" indent="0">
              <a:buClr>
                <a:schemeClr val="bg1"/>
              </a:buClr>
              <a:buNone/>
              <a:defRPr>
                <a:solidFill>
                  <a:schemeClr val="bg1"/>
                </a:solidFill>
              </a:defRPr>
            </a:lvl1pPr>
          </a:lstStyle>
          <a:p>
            <a:r>
              <a:rPr lang="en-US" dirty="0"/>
              <a:t>Bullet 2</a:t>
            </a:r>
          </a:p>
        </p:txBody>
      </p:sp>
      <p:sp>
        <p:nvSpPr>
          <p:cNvPr id="16" name="Text Placeholder 13">
            <a:extLst>
              <a:ext uri="{FF2B5EF4-FFF2-40B4-BE49-F238E27FC236}">
                <a16:creationId xmlns:a16="http://schemas.microsoft.com/office/drawing/2014/main" id="{7E58D5B8-AD45-BA4C-BC88-388FF82405BE}"/>
              </a:ext>
            </a:extLst>
          </p:cNvPr>
          <p:cNvSpPr>
            <a:spLocks noGrp="1"/>
          </p:cNvSpPr>
          <p:nvPr>
            <p:ph type="body" sz="quarter" idx="16" hasCustomPrompt="1"/>
          </p:nvPr>
        </p:nvSpPr>
        <p:spPr>
          <a:xfrm>
            <a:off x="2196811" y="5143426"/>
            <a:ext cx="6413789" cy="436130"/>
          </a:xfrm>
        </p:spPr>
        <p:txBody>
          <a:bodyPr anchor="t">
            <a:normAutofit lnSpcReduction="10000"/>
          </a:bodyPr>
          <a:lstStyle>
            <a:lvl1pPr marL="0" indent="0">
              <a:buClr>
                <a:schemeClr val="bg1"/>
              </a:buClr>
              <a:buNone/>
              <a:defRPr>
                <a:solidFill>
                  <a:schemeClr val="bg1"/>
                </a:solidFill>
              </a:defRPr>
            </a:lvl1pPr>
          </a:lstStyle>
          <a:p>
            <a:r>
              <a:rPr lang="en-US" dirty="0"/>
              <a:t>Bullet 3</a:t>
            </a:r>
          </a:p>
        </p:txBody>
      </p:sp>
      <p:sp>
        <p:nvSpPr>
          <p:cNvPr id="18" name="Picture Placeholder 7">
            <a:extLst>
              <a:ext uri="{FF2B5EF4-FFF2-40B4-BE49-F238E27FC236}">
                <a16:creationId xmlns:a16="http://schemas.microsoft.com/office/drawing/2014/main" id="{E18001D7-5463-7B46-A79C-F0EEB0BAE69A}"/>
              </a:ext>
            </a:extLst>
          </p:cNvPr>
          <p:cNvSpPr>
            <a:spLocks noGrp="1"/>
          </p:cNvSpPr>
          <p:nvPr>
            <p:ph type="pic" sz="quarter" idx="17" hasCustomPrompt="1"/>
          </p:nvPr>
        </p:nvSpPr>
        <p:spPr>
          <a:xfrm>
            <a:off x="838200" y="1890712"/>
            <a:ext cx="1039524" cy="1039523"/>
          </a:xfrm>
        </p:spPr>
        <p:txBody>
          <a:bodyPr/>
          <a:lstStyle>
            <a:lvl1pPr marL="0" indent="0">
              <a:buNone/>
              <a:defRPr>
                <a:solidFill>
                  <a:schemeClr val="bg1"/>
                </a:solidFill>
              </a:defRPr>
            </a:lvl1pPr>
          </a:lstStyle>
          <a:p>
            <a:r>
              <a:rPr lang="en-US" dirty="0"/>
              <a:t>icon</a:t>
            </a:r>
          </a:p>
        </p:txBody>
      </p:sp>
      <p:sp>
        <p:nvSpPr>
          <p:cNvPr id="19" name="Picture Placeholder 7">
            <a:extLst>
              <a:ext uri="{FF2B5EF4-FFF2-40B4-BE49-F238E27FC236}">
                <a16:creationId xmlns:a16="http://schemas.microsoft.com/office/drawing/2014/main" id="{8D110D02-664C-E048-A8A2-83F3C1101078}"/>
              </a:ext>
            </a:extLst>
          </p:cNvPr>
          <p:cNvSpPr>
            <a:spLocks noGrp="1"/>
          </p:cNvSpPr>
          <p:nvPr>
            <p:ph type="pic" sz="quarter" idx="13" hasCustomPrompt="1"/>
          </p:nvPr>
        </p:nvSpPr>
        <p:spPr>
          <a:xfrm>
            <a:off x="838200" y="3366221"/>
            <a:ext cx="1039524" cy="1039523"/>
          </a:xfrm>
        </p:spPr>
        <p:txBody>
          <a:bodyPr/>
          <a:lstStyle>
            <a:lvl1pPr marL="0" indent="0">
              <a:buNone/>
              <a:defRPr>
                <a:solidFill>
                  <a:schemeClr val="bg1"/>
                </a:solidFill>
              </a:defRPr>
            </a:lvl1pPr>
          </a:lstStyle>
          <a:p>
            <a:r>
              <a:rPr lang="en-US" dirty="0"/>
              <a:t>icon</a:t>
            </a:r>
          </a:p>
        </p:txBody>
      </p:sp>
      <p:sp>
        <p:nvSpPr>
          <p:cNvPr id="20" name="Picture Placeholder 7">
            <a:extLst>
              <a:ext uri="{FF2B5EF4-FFF2-40B4-BE49-F238E27FC236}">
                <a16:creationId xmlns:a16="http://schemas.microsoft.com/office/drawing/2014/main" id="{604F7243-20EA-954C-84CF-49F089B3AFB8}"/>
              </a:ext>
            </a:extLst>
          </p:cNvPr>
          <p:cNvSpPr>
            <a:spLocks noGrp="1"/>
          </p:cNvSpPr>
          <p:nvPr>
            <p:ph type="pic" sz="quarter" idx="15" hasCustomPrompt="1"/>
          </p:nvPr>
        </p:nvSpPr>
        <p:spPr>
          <a:xfrm>
            <a:off x="838200" y="4841730"/>
            <a:ext cx="1039524" cy="1039523"/>
          </a:xfrm>
        </p:spPr>
        <p:txBody>
          <a:bodyPr/>
          <a:lstStyle>
            <a:lvl1pPr marL="0" indent="0">
              <a:buNone/>
              <a:defRPr>
                <a:solidFill>
                  <a:schemeClr val="bg1"/>
                </a:solidFill>
              </a:defRPr>
            </a:lvl1pPr>
          </a:lstStyle>
          <a:p>
            <a:r>
              <a:rPr lang="en-US" dirty="0"/>
              <a:t>icon</a:t>
            </a:r>
          </a:p>
        </p:txBody>
      </p:sp>
    </p:spTree>
    <p:extLst>
      <p:ext uri="{BB962C8B-B14F-4D97-AF65-F5344CB8AC3E}">
        <p14:creationId xmlns:p14="http://schemas.microsoft.com/office/powerpoint/2010/main" val="259543092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_only">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A3605-7880-5F48-B501-44B67AA002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Tree>
    <p:extLst>
      <p:ext uri="{BB962C8B-B14F-4D97-AF65-F5344CB8AC3E}">
        <p14:creationId xmlns:p14="http://schemas.microsoft.com/office/powerpoint/2010/main" val="19601826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DA71-6A31-9A4C-801C-C24FEAF0E084}"/>
              </a:ext>
            </a:extLst>
          </p:cNvPr>
          <p:cNvSpPr>
            <a:spLocks noGrp="1"/>
          </p:cNvSpPr>
          <p:nvPr>
            <p:ph type="title"/>
          </p:nvPr>
        </p:nvSpPr>
        <p:spPr/>
        <p:txBody>
          <a:bodyPr anchor="t"/>
          <a:lstStyle>
            <a:lvl1pPr>
              <a:defRPr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BFA516CE-A908-7145-9BA4-B12343FB0C21}"/>
              </a:ext>
            </a:extLst>
          </p:cNvPr>
          <p:cNvSpPr>
            <a:spLocks noGrp="1"/>
          </p:cNvSpPr>
          <p:nvPr>
            <p:ph idx="1"/>
          </p:nvPr>
        </p:nvSpPr>
        <p:spPr>
          <a:xfrm>
            <a:off x="838200" y="1825625"/>
            <a:ext cx="10515600" cy="4351338"/>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27336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9853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hank_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B56F84-2892-9049-99BA-6A98D01E90B7}"/>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CEDC61-7042-D44D-ABC9-CB7BD9F2E4D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49602" y="263544"/>
            <a:ext cx="10892796" cy="290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Placeholder 24">
            <a:extLst>
              <a:ext uri="{FF2B5EF4-FFF2-40B4-BE49-F238E27FC236}">
                <a16:creationId xmlns:a16="http://schemas.microsoft.com/office/drawing/2014/main" id="{E3188185-671E-F24B-BF5B-0F16FE3B707E}"/>
              </a:ext>
            </a:extLst>
          </p:cNvPr>
          <p:cNvPicPr>
            <a:picLocks noGrp="1"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39410" y="5368255"/>
            <a:ext cx="922973" cy="526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C2F606E0-0291-3B47-8AB4-5EB8C5556B0F}"/>
              </a:ext>
            </a:extLst>
          </p:cNvPr>
          <p:cNvSpPr txBox="1">
            <a:spLocks noChangeArrowheads="1"/>
          </p:cNvSpPr>
          <p:nvPr userDrawn="1"/>
        </p:nvSpPr>
        <p:spPr bwMode="auto">
          <a:xfrm>
            <a:off x="2590716" y="5443068"/>
            <a:ext cx="1440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en-US" altLang="ja-JP" sz="800" dirty="0">
                <a:solidFill>
                  <a:srgbClr val="262626"/>
                </a:solidFill>
                <a:latin typeface="Arial" pitchFamily="34" charset="0"/>
                <a:cs typeface="Arial" pitchFamily="34" charset="0"/>
              </a:rPr>
              <a:t>Ministry of Agriculture and Rural</a:t>
            </a:r>
            <a:r>
              <a:rPr lang="en-US" altLang="ja-JP" sz="800" baseline="0" dirty="0">
                <a:solidFill>
                  <a:srgbClr val="262626"/>
                </a:solidFill>
                <a:latin typeface="Arial" pitchFamily="34" charset="0"/>
                <a:cs typeface="Arial" pitchFamily="34" charset="0"/>
              </a:rPr>
              <a:t> Affairs</a:t>
            </a:r>
            <a:r>
              <a:rPr lang="en-US" altLang="ja-JP" sz="800" dirty="0">
                <a:solidFill>
                  <a:srgbClr val="262626"/>
                </a:solidFill>
                <a:latin typeface="Arial" pitchFamily="34" charset="0"/>
                <a:cs typeface="Arial" pitchFamily="34" charset="0"/>
              </a:rPr>
              <a:t>, </a:t>
            </a:r>
            <a:endParaRPr lang="en-US" altLang="ja-JP" sz="800" dirty="0">
              <a:solidFill>
                <a:srgbClr val="5C5C5C"/>
              </a:solidFill>
              <a:latin typeface="Times New Roman" pitchFamily="18" charset="0"/>
              <a:ea typeface="MS Mincho" pitchFamily="49" charset="-128"/>
              <a:cs typeface="Times New Roman" pitchFamily="18" charset="0"/>
            </a:endParaRPr>
          </a:p>
          <a:p>
            <a:pPr algn="ctr" eaLnBrk="0" hangingPunct="0"/>
            <a:r>
              <a:rPr lang="en-US" altLang="ja-JP" sz="800" dirty="0">
                <a:solidFill>
                  <a:srgbClr val="262626"/>
                </a:solidFill>
                <a:latin typeface="Arial" pitchFamily="34" charset="0"/>
                <a:cs typeface="Arial" pitchFamily="34" charset="0"/>
              </a:rPr>
              <a:t>People’s Republic of China</a:t>
            </a:r>
            <a:endParaRPr lang="en-US" altLang="ja-JP" sz="800" dirty="0">
              <a:solidFill>
                <a:srgbClr val="5C5C5C"/>
              </a:solidFill>
              <a:latin typeface="Arial" pitchFamily="34" charset="0"/>
              <a:cs typeface="Arial" pitchFamily="34" charset="0"/>
            </a:endParaRPr>
          </a:p>
        </p:txBody>
      </p:sp>
      <p:pic>
        <p:nvPicPr>
          <p:cNvPr id="6" name="Picture Placeholder 21">
            <a:extLst>
              <a:ext uri="{FF2B5EF4-FFF2-40B4-BE49-F238E27FC236}">
                <a16:creationId xmlns:a16="http://schemas.microsoft.com/office/drawing/2014/main" id="{4616F98E-5B09-AC4C-B0A3-DA8DAB3B1124}"/>
              </a:ext>
            </a:extLst>
          </p:cNvPr>
          <p:cNvPicPr>
            <a:picLocks noGrp="1"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138771" y="5443068"/>
            <a:ext cx="1161290" cy="525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25">
            <a:extLst>
              <a:ext uri="{FF2B5EF4-FFF2-40B4-BE49-F238E27FC236}">
                <a16:creationId xmlns:a16="http://schemas.microsoft.com/office/drawing/2014/main" id="{8EE0CAB1-4DF4-3340-A27A-E433D5ABF20A}"/>
              </a:ext>
            </a:extLst>
          </p:cNvPr>
          <p:cNvPicPr>
            <a:picLocks noGrp="1"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92180" y="5242331"/>
            <a:ext cx="652822" cy="652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22">
            <a:extLst>
              <a:ext uri="{FF2B5EF4-FFF2-40B4-BE49-F238E27FC236}">
                <a16:creationId xmlns:a16="http://schemas.microsoft.com/office/drawing/2014/main" id="{86B670A1-C1D0-724F-909D-A9CF4CD585C1}"/>
              </a:ext>
            </a:extLst>
          </p:cNvPr>
          <p:cNvPicPr>
            <a:picLocks noGrp="1"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382434" y="5368255"/>
            <a:ext cx="14478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nada AAFC.png">
            <a:extLst>
              <a:ext uri="{FF2B5EF4-FFF2-40B4-BE49-F238E27FC236}">
                <a16:creationId xmlns:a16="http://schemas.microsoft.com/office/drawing/2014/main" id="{876A4D9A-C3F3-154D-A0C7-2F02F7AD863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633739" y="5495936"/>
            <a:ext cx="1440160" cy="265993"/>
          </a:xfrm>
          <a:prstGeom prst="rect">
            <a:avLst/>
          </a:prstGeom>
        </p:spPr>
      </p:pic>
      <p:sp>
        <p:nvSpPr>
          <p:cNvPr id="10" name="Text Placeholder 2">
            <a:extLst>
              <a:ext uri="{FF2B5EF4-FFF2-40B4-BE49-F238E27FC236}">
                <a16:creationId xmlns:a16="http://schemas.microsoft.com/office/drawing/2014/main" id="{CD0211B5-A9D0-014A-97EB-1218A0EF096E}"/>
              </a:ext>
            </a:extLst>
          </p:cNvPr>
          <p:cNvSpPr txBox="1">
            <a:spLocks/>
          </p:cNvSpPr>
          <p:nvPr userDrawn="1"/>
        </p:nvSpPr>
        <p:spPr>
          <a:xfrm>
            <a:off x="1981200" y="4103152"/>
            <a:ext cx="8229600" cy="463271"/>
          </a:xfrm>
          <a:prstGeom prst="rect">
            <a:avLst/>
          </a:prstGeom>
        </p:spPr>
        <p:txBody>
          <a:bodyPr vert="horz" lIns="91440" tIns="45720" rIns="91440" bIns="45720" rtlCol="0">
            <a:noAutofit/>
          </a:bodyPr>
          <a:lstStyle>
            <a:lvl1pPr marL="177800" indent="-177800" algn="l" defTabSz="914400" rtl="0" eaLnBrk="1" latinLnBrk="0" hangingPunct="1">
              <a:spcBef>
                <a:spcPct val="20000"/>
              </a:spcBef>
              <a:buClr>
                <a:srgbClr val="37833B"/>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177800" indent="-177800" algn="l" defTabSz="914400" rtl="0" eaLnBrk="1" latinLnBrk="0" hangingPunct="1">
              <a:spcBef>
                <a:spcPct val="20000"/>
              </a:spcBef>
              <a:buClr>
                <a:srgbClr val="37833B"/>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177800" indent="-177800" algn="l" defTabSz="914400" rtl="0" eaLnBrk="1" latinLnBrk="0" hangingPunct="1">
              <a:spcBef>
                <a:spcPct val="20000"/>
              </a:spcBef>
              <a:buClr>
                <a:srgbClr val="37833B"/>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177800" indent="-177800" algn="l" defTabSz="914400" rtl="0" eaLnBrk="1" latinLnBrk="0" hangingPunct="1">
              <a:spcBef>
                <a:spcPct val="20000"/>
              </a:spcBef>
              <a:buClr>
                <a:srgbClr val="37833B"/>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77800" indent="-177800" algn="l" defTabSz="914400" rtl="0" eaLnBrk="1" latinLnBrk="0" hangingPunct="1">
              <a:spcBef>
                <a:spcPct val="20000"/>
              </a:spcBef>
              <a:buClr>
                <a:srgbClr val="37833B"/>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t>CABI is an international intergovernmental organisation, and we gratefully acknowledge </a:t>
            </a:r>
            <a:br>
              <a:rPr lang="en-GB" sz="1400" dirty="0"/>
            </a:br>
            <a:r>
              <a:rPr lang="en-GB" sz="1400" dirty="0"/>
              <a:t>the core financial support from our member countries (and lead agencies) including:</a:t>
            </a:r>
          </a:p>
        </p:txBody>
      </p:sp>
    </p:spTree>
    <p:extLst>
      <p:ext uri="{BB962C8B-B14F-4D97-AF65-F5344CB8AC3E}">
        <p14:creationId xmlns:p14="http://schemas.microsoft.com/office/powerpoint/2010/main" val="170091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riple Picture Blank">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4558295" y="1520922"/>
            <a:ext cx="7298344" cy="4500367"/>
          </a:xfrm>
        </p:spPr>
        <p:txBody>
          <a:bodyPr/>
          <a:lstStyle>
            <a:lvl1pPr marL="177800" indent="-177800">
              <a:defRPr/>
            </a:lvl1pPr>
            <a:lvl2pPr marL="539750" indent="-177800">
              <a:defRPr/>
            </a:lvl2pPr>
            <a:lvl3pPr marL="730250" indent="-177800">
              <a:defRPr/>
            </a:lvl3pPr>
            <a:lvl4pPr marL="901700" indent="-177800">
              <a:defRPr/>
            </a:lvl4pPr>
            <a:lvl5pPr marL="10922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p:cNvSpPr>
            <a:spLocks noGrp="1"/>
          </p:cNvSpPr>
          <p:nvPr>
            <p:ph type="body" sz="quarter" idx="12" hasCustomPrompt="1"/>
          </p:nvPr>
        </p:nvSpPr>
        <p:spPr>
          <a:xfrm>
            <a:off x="4559830" y="450850"/>
            <a:ext cx="7296809" cy="914400"/>
          </a:xfrm>
        </p:spPr>
        <p:txBody>
          <a:bodyPr>
            <a:normAutofit/>
          </a:bodyPr>
          <a:lstStyle>
            <a:lvl1pPr algn="l">
              <a:buNone/>
              <a:defRPr sz="2600" b="1" baseline="0">
                <a:solidFill>
                  <a:srgbClr val="4C4C4C"/>
                </a:solidFill>
                <a:latin typeface="+mj-lt"/>
                <a:cs typeface="Arial" panose="020B0604020202020204" pitchFamily="34" charset="0"/>
              </a:defRPr>
            </a:lvl1pPr>
          </a:lstStyle>
          <a:p>
            <a:pPr lvl="0"/>
            <a:r>
              <a:rPr lang="en-GB"/>
              <a:t>Heading here</a:t>
            </a:r>
          </a:p>
        </p:txBody>
      </p:sp>
      <p:sp>
        <p:nvSpPr>
          <p:cNvPr id="3" name="Picture Placeholder 2"/>
          <p:cNvSpPr>
            <a:spLocks noGrp="1"/>
          </p:cNvSpPr>
          <p:nvPr>
            <p:ph type="pic" sz="quarter" idx="13"/>
          </p:nvPr>
        </p:nvSpPr>
        <p:spPr>
          <a:xfrm>
            <a:off x="0" y="0"/>
            <a:ext cx="4176184" cy="19080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Click icon to add picture</a:t>
            </a:r>
            <a:endParaRPr lang="en-GB"/>
          </a:p>
        </p:txBody>
      </p:sp>
      <p:sp>
        <p:nvSpPr>
          <p:cNvPr id="10" name="Picture Placeholder 2"/>
          <p:cNvSpPr>
            <a:spLocks noGrp="1"/>
          </p:cNvSpPr>
          <p:nvPr>
            <p:ph type="pic" sz="quarter" idx="14"/>
          </p:nvPr>
        </p:nvSpPr>
        <p:spPr>
          <a:xfrm>
            <a:off x="0" y="2111666"/>
            <a:ext cx="4176184" cy="1908000"/>
          </a:xfrm>
          <a:blipFill>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Click icon to add picture</a:t>
            </a:r>
            <a:endParaRPr lang="en-GB"/>
          </a:p>
        </p:txBody>
      </p:sp>
      <p:sp>
        <p:nvSpPr>
          <p:cNvPr id="12" name="Picture Placeholder 2"/>
          <p:cNvSpPr>
            <a:spLocks noGrp="1"/>
          </p:cNvSpPr>
          <p:nvPr>
            <p:ph type="pic" sz="quarter" idx="15"/>
          </p:nvPr>
        </p:nvSpPr>
        <p:spPr>
          <a:xfrm>
            <a:off x="0" y="4221088"/>
            <a:ext cx="4176184" cy="1908000"/>
          </a:xfrm>
          <a:blipFill>
            <a:blip r:embed="rId4" cstate="email">
              <a:extLst>
                <a:ext uri="{28A0092B-C50C-407E-A947-70E740481C1C}">
                  <a14:useLocalDpi xmlns:a14="http://schemas.microsoft.com/office/drawing/2010/main"/>
                </a:ext>
              </a:extLst>
            </a:blip>
            <a:srcRect/>
            <a:stretch>
              <a:fillRect/>
            </a:stretch>
          </a:blipFill>
        </p:spPr>
        <p:txBody>
          <a:bodyPr/>
          <a:lstStyle>
            <a:lvl1pPr marL="0" indent="0">
              <a:buFontTx/>
              <a:buNone/>
              <a:defRPr/>
            </a:lvl1pPr>
          </a:lstStyle>
          <a:p>
            <a:r>
              <a:rPr lang="en-US"/>
              <a:t>Click icon to add picture</a:t>
            </a:r>
            <a:endParaRPr lang="en-GB"/>
          </a:p>
        </p:txBody>
      </p:sp>
    </p:spTree>
    <p:extLst>
      <p:ext uri="{BB962C8B-B14F-4D97-AF65-F5344CB8AC3E}">
        <p14:creationId xmlns:p14="http://schemas.microsoft.com/office/powerpoint/2010/main" val="2740488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C4C4C"/>
                </a:solidFill>
              </a:defRPr>
            </a:lvl1pPr>
          </a:lstStyle>
          <a:p>
            <a:r>
              <a:rPr lang="en-US"/>
              <a:t>Click to edit Master title style</a:t>
            </a:r>
            <a:endParaRPr lang="en-GB"/>
          </a:p>
        </p:txBody>
      </p:sp>
      <p:sp>
        <p:nvSpPr>
          <p:cNvPr id="4" name="Content Placeholder 3"/>
          <p:cNvSpPr>
            <a:spLocks noGrp="1"/>
          </p:cNvSpPr>
          <p:nvPr>
            <p:ph sz="quarter" idx="10"/>
          </p:nvPr>
        </p:nvSpPr>
        <p:spPr>
          <a:xfrm>
            <a:off x="609600" y="1556792"/>
            <a:ext cx="5280000" cy="4320000"/>
          </a:xfrm>
        </p:spPr>
        <p:txBody>
          <a:bodyPr/>
          <a:lstStyle>
            <a:lvl1pPr marL="177800" indent="-177800">
              <a:buFont typeface="Arial" panose="020B0604020202020204" pitchFamily="34" charset="0"/>
              <a:buChar char="●"/>
              <a:tabLst/>
              <a:defRPr/>
            </a:lvl1pPr>
            <a:lvl2pPr marL="539750" indent="-177800">
              <a:buFont typeface="Arial" panose="020B0604020202020204" pitchFamily="34" charset="0"/>
              <a:buChar char="●"/>
              <a:tabLst/>
              <a:defRPr/>
            </a:lvl2pPr>
            <a:lvl3pPr marL="730250" indent="-177800">
              <a:buFont typeface="Arial" panose="020B0604020202020204" pitchFamily="34" charset="0"/>
              <a:buChar char="●"/>
              <a:tabLst/>
              <a:defRPr/>
            </a:lvl3pPr>
            <a:lvl4pPr marL="901700" indent="-177800">
              <a:buFont typeface="Arial" panose="020B0604020202020204" pitchFamily="34" charset="0"/>
              <a:buChar char="●"/>
              <a:tabLst/>
              <a:defRPr/>
            </a:lvl4pPr>
            <a:lvl5pPr marL="1092200" indent="-1778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p:cNvSpPr>
            <a:spLocks noGrp="1"/>
          </p:cNvSpPr>
          <p:nvPr>
            <p:ph type="body" sz="quarter" idx="11"/>
          </p:nvPr>
        </p:nvSpPr>
        <p:spPr>
          <a:xfrm>
            <a:off x="6302400" y="1556792"/>
            <a:ext cx="5280000" cy="4320000"/>
          </a:xfrm>
        </p:spPr>
        <p:txBody>
          <a:bodyPr/>
          <a:lstStyle>
            <a:lvl1pPr marL="177800" indent="-177800">
              <a:buFont typeface="Arial" panose="020B0604020202020204" pitchFamily="34" charset="0"/>
              <a:buChar char="●"/>
              <a:defRPr/>
            </a:lvl1pPr>
            <a:lvl2pPr marL="539750" indent="-177800">
              <a:buFont typeface="Arial" panose="020B0604020202020204" pitchFamily="34" charset="0"/>
              <a:buChar char="●"/>
              <a:defRPr/>
            </a:lvl2pPr>
            <a:lvl3pPr marL="730250" indent="-177800">
              <a:buFont typeface="Arial" panose="020B0604020202020204" pitchFamily="34" charset="0"/>
              <a:buChar char="●"/>
              <a:defRPr/>
            </a:lvl3pPr>
            <a:lvl4pPr marL="901700" indent="-177800">
              <a:buFont typeface="Arial" panose="020B0604020202020204" pitchFamily="34" charset="0"/>
              <a:buChar char="●"/>
              <a:defRPr/>
            </a:lvl4pPr>
            <a:lvl5pPr marL="1092200" indent="-177800" defTabSz="8953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068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0CD6-B7F2-2148-B868-7F9CCD093068}"/>
              </a:ext>
            </a:extLst>
          </p:cNvPr>
          <p:cNvSpPr>
            <a:spLocks noGrp="1"/>
          </p:cNvSpPr>
          <p:nvPr>
            <p:ph type="title"/>
          </p:nvPr>
        </p:nvSpPr>
        <p:spPr/>
        <p:txBody>
          <a:bodyPr/>
          <a:lstStyle>
            <a:lvl1pPr>
              <a:defRPr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26820776-5DA2-6545-BCCB-47FF24C3CD69}"/>
              </a:ext>
            </a:extLst>
          </p:cNvPr>
          <p:cNvSpPr>
            <a:spLocks noGrp="1"/>
          </p:cNvSpPr>
          <p:nvPr>
            <p:ph sz="half" idx="1"/>
          </p:nvPr>
        </p:nvSpPr>
        <p:spPr>
          <a:xfrm>
            <a:off x="838200" y="1825625"/>
            <a:ext cx="5181600" cy="4351338"/>
          </a:xfrm>
          <a:prstGeom prst="rect">
            <a:avLst/>
          </a:prstGeom>
        </p:spPr>
        <p:txBody>
          <a:bodyPr/>
          <a:lstStyle>
            <a:lvl2pPr>
              <a:buFont typeface="Arial" panose="020B0604020202020204" pitchFamily="34" charset="0"/>
              <a:buNone/>
              <a:defRPr/>
            </a:lvl2pPr>
          </a:lstStyle>
          <a:p>
            <a:pPr lvl="0"/>
            <a:r>
              <a:rPr lang="en-GB"/>
              <a:t>Click to edit Master text styles</a:t>
            </a:r>
          </a:p>
          <a:p>
            <a:pPr lvl="1"/>
            <a:r>
              <a:rPr lang="en-GB"/>
              <a:t>Second level</a:t>
            </a:r>
          </a:p>
        </p:txBody>
      </p:sp>
      <p:sp>
        <p:nvSpPr>
          <p:cNvPr id="4" name="Content Placeholder 3">
            <a:extLst>
              <a:ext uri="{FF2B5EF4-FFF2-40B4-BE49-F238E27FC236}">
                <a16:creationId xmlns:a16="http://schemas.microsoft.com/office/drawing/2014/main" id="{7EEFF140-70F0-A640-9422-87D938AF0149}"/>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19534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4D15-DF23-5F4F-B7CC-1505C0EE6C2A}"/>
              </a:ext>
            </a:extLst>
          </p:cNvPr>
          <p:cNvSpPr>
            <a:spLocks noGrp="1"/>
          </p:cNvSpPr>
          <p:nvPr>
            <p:ph type="title"/>
          </p:nvPr>
        </p:nvSpPr>
        <p:spPr>
          <a:xfrm>
            <a:off x="839788" y="365125"/>
            <a:ext cx="10515600" cy="607027"/>
          </a:xfrm>
        </p:spPr>
        <p:txBody>
          <a:bodyPr anchor="t"/>
          <a:lstStyle>
            <a:lvl1pPr>
              <a:defRPr b="1"/>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F8C8AAC-C3EB-004D-9A01-AFD0938E8AFE}"/>
              </a:ext>
            </a:extLst>
          </p:cNvPr>
          <p:cNvSpPr>
            <a:spLocks noGrp="1"/>
          </p:cNvSpPr>
          <p:nvPr>
            <p:ph type="body" idx="1"/>
          </p:nvPr>
        </p:nvSpPr>
        <p:spPr>
          <a:xfrm>
            <a:off x="839788" y="1171026"/>
            <a:ext cx="5157787" cy="823912"/>
          </a:xfrm>
          <a:prstGeom prst="rect">
            <a:avLst/>
          </a:prstGeom>
        </p:spPr>
        <p:txBody>
          <a:bodyPr anchor="t">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7FD3F6-A453-6248-AD3F-F494F5E95743}"/>
              </a:ext>
            </a:extLst>
          </p:cNvPr>
          <p:cNvSpPr>
            <a:spLocks noGrp="1"/>
          </p:cNvSpPr>
          <p:nvPr>
            <p:ph sz="half" idx="2"/>
          </p:nvPr>
        </p:nvSpPr>
        <p:spPr>
          <a:xfrm>
            <a:off x="839788" y="2245194"/>
            <a:ext cx="5157787" cy="3914973"/>
          </a:xfrm>
          <a:prstGeom prst="rect">
            <a:avLst/>
          </a:prstGeom>
        </p:spPr>
        <p:txBody>
          <a:bodyPr/>
          <a:lstStyle>
            <a:lvl1pPr marL="0" indent="0">
              <a:buNone/>
              <a:defRPr/>
            </a:lvl1pPr>
          </a:lstStyle>
          <a:p>
            <a:pPr lvl="0"/>
            <a:r>
              <a:rPr lang="en-GB"/>
              <a:t>Click to edit Master text styles</a:t>
            </a:r>
          </a:p>
        </p:txBody>
      </p:sp>
      <p:sp>
        <p:nvSpPr>
          <p:cNvPr id="5" name="Text Placeholder 4">
            <a:extLst>
              <a:ext uri="{FF2B5EF4-FFF2-40B4-BE49-F238E27FC236}">
                <a16:creationId xmlns:a16="http://schemas.microsoft.com/office/drawing/2014/main" id="{A5D5045E-7E93-7D4A-81FA-16CF01B8E264}"/>
              </a:ext>
            </a:extLst>
          </p:cNvPr>
          <p:cNvSpPr>
            <a:spLocks noGrp="1"/>
          </p:cNvSpPr>
          <p:nvPr>
            <p:ph type="body" sz="quarter" idx="3"/>
          </p:nvPr>
        </p:nvSpPr>
        <p:spPr>
          <a:xfrm>
            <a:off x="6172200" y="1171026"/>
            <a:ext cx="5183188" cy="823912"/>
          </a:xfrm>
          <a:prstGeom prst="rect">
            <a:avLst/>
          </a:prstGeom>
        </p:spPr>
        <p:txBody>
          <a:bodyPr anchor="t">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FB9974-2BF5-0D45-BB4F-F74B6BD1FD6F}"/>
              </a:ext>
            </a:extLst>
          </p:cNvPr>
          <p:cNvSpPr>
            <a:spLocks noGrp="1"/>
          </p:cNvSpPr>
          <p:nvPr>
            <p:ph sz="quarter" idx="4"/>
          </p:nvPr>
        </p:nvSpPr>
        <p:spPr>
          <a:xfrm>
            <a:off x="6172200" y="2245194"/>
            <a:ext cx="5183188" cy="3914973"/>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213376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941DA-9D2C-F348-AB72-11721D1116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262313" cy="6288506"/>
          </a:xfrm>
          <a:prstGeom prst="rect">
            <a:avLst/>
          </a:prstGeom>
        </p:spPr>
      </p:pic>
      <p:sp>
        <p:nvSpPr>
          <p:cNvPr id="2" name="Title 1">
            <a:extLst>
              <a:ext uri="{FF2B5EF4-FFF2-40B4-BE49-F238E27FC236}">
                <a16:creationId xmlns:a16="http://schemas.microsoft.com/office/drawing/2014/main" id="{47FA996B-9C18-B94F-A8B9-02C7CF57A908}"/>
              </a:ext>
            </a:extLst>
          </p:cNvPr>
          <p:cNvSpPr>
            <a:spLocks noGrp="1"/>
          </p:cNvSpPr>
          <p:nvPr>
            <p:ph type="title"/>
          </p:nvPr>
        </p:nvSpPr>
        <p:spPr>
          <a:xfrm>
            <a:off x="3581811" y="365125"/>
            <a:ext cx="7771989" cy="1325563"/>
          </a:xfrm>
        </p:spPr>
        <p:txBody>
          <a:bodyPr anchor="t">
            <a:normAutofit/>
          </a:bodyPr>
          <a:lstStyle>
            <a:lvl1pPr>
              <a:defRPr sz="4400"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DE57877-53B4-1B47-89E6-BF5406710017}"/>
              </a:ext>
            </a:extLst>
          </p:cNvPr>
          <p:cNvSpPr>
            <a:spLocks noGrp="1"/>
          </p:cNvSpPr>
          <p:nvPr>
            <p:ph idx="1"/>
          </p:nvPr>
        </p:nvSpPr>
        <p:spPr>
          <a:xfrm>
            <a:off x="3581400" y="1825625"/>
            <a:ext cx="7771990" cy="4351338"/>
          </a:xfrm>
          <a:prstGeom prst="rect">
            <a:avLst/>
          </a:prstGeom>
        </p:spPr>
        <p:txBody>
          <a:bodyPr/>
          <a:lstStyle>
            <a:lvl1pPr marL="0" indent="0">
              <a:buClr>
                <a:schemeClr val="tx2"/>
              </a:buClr>
              <a:buNone/>
              <a:defRPr sz="2800"/>
            </a:lvl1pPr>
            <a:lvl2pPr marL="685800" indent="-228600">
              <a:buClr>
                <a:schemeClr val="tx2"/>
              </a:buClr>
              <a:buFont typeface="System Font"/>
              <a:buChar char="-"/>
              <a:defRPr sz="2400"/>
            </a:lvl2pPr>
            <a:lvl3pPr marL="1143000" indent="-228600">
              <a:buClr>
                <a:schemeClr val="tx2"/>
              </a:buClr>
              <a:buFont typeface="System Font"/>
              <a:buChar char="-"/>
              <a:defRPr sz="2000"/>
            </a:lvl3pPr>
            <a:lvl4pPr marL="1600200" indent="-228600">
              <a:buClr>
                <a:schemeClr val="tx2"/>
              </a:buClr>
              <a:buFont typeface="System Font"/>
              <a:buChar char="-"/>
              <a:defRPr sz="1800"/>
            </a:lvl4pPr>
            <a:lvl5pPr marL="2057400" indent="-228600">
              <a:buClr>
                <a:schemeClr val="tx2"/>
              </a:buClr>
              <a:buFont typeface="System Font"/>
              <a:buChar char="-"/>
              <a:defRPr sz="1800"/>
            </a:lvl5pPr>
            <a:lvl6pPr>
              <a:defRPr sz="2000"/>
            </a:lvl6pPr>
            <a:lvl7pPr>
              <a:defRPr sz="2000"/>
            </a:lvl7pPr>
            <a:lvl8pPr>
              <a:defRPr sz="2000"/>
            </a:lvl8pPr>
            <a:lvl9pPr>
              <a:defRPr sz="2000"/>
            </a:lvl9pPr>
          </a:lstStyle>
          <a:p>
            <a:pPr lvl="0"/>
            <a:r>
              <a:rPr lang="en-GB"/>
              <a:t>Click to edit Master text styles</a:t>
            </a:r>
          </a:p>
        </p:txBody>
      </p:sp>
      <p:sp>
        <p:nvSpPr>
          <p:cNvPr id="9" name="Picture Placeholder 8">
            <a:extLst>
              <a:ext uri="{FF2B5EF4-FFF2-40B4-BE49-F238E27FC236}">
                <a16:creationId xmlns:a16="http://schemas.microsoft.com/office/drawing/2014/main" id="{54E265F6-8EFB-AB4E-9ACE-3DD2CC4BC777}"/>
              </a:ext>
            </a:extLst>
          </p:cNvPr>
          <p:cNvSpPr>
            <a:spLocks noGrp="1"/>
          </p:cNvSpPr>
          <p:nvPr>
            <p:ph type="pic" sz="quarter" idx="10"/>
          </p:nvPr>
        </p:nvSpPr>
        <p:spPr>
          <a:xfrm>
            <a:off x="0" y="0"/>
            <a:ext cx="3262313" cy="6288505"/>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0193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x content with ic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B378C-0654-A141-A621-5A30419902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262313" cy="6288506"/>
          </a:xfrm>
          <a:prstGeom prst="rect">
            <a:avLst/>
          </a:prstGeom>
        </p:spPr>
      </p:pic>
      <p:sp>
        <p:nvSpPr>
          <p:cNvPr id="2" name="Title 1">
            <a:extLst>
              <a:ext uri="{FF2B5EF4-FFF2-40B4-BE49-F238E27FC236}">
                <a16:creationId xmlns:a16="http://schemas.microsoft.com/office/drawing/2014/main" id="{47FA996B-9C18-B94F-A8B9-02C7CF57A908}"/>
              </a:ext>
            </a:extLst>
          </p:cNvPr>
          <p:cNvSpPr>
            <a:spLocks noGrp="1"/>
          </p:cNvSpPr>
          <p:nvPr>
            <p:ph type="title"/>
          </p:nvPr>
        </p:nvSpPr>
        <p:spPr>
          <a:xfrm>
            <a:off x="3581811" y="365125"/>
            <a:ext cx="7771989" cy="1325563"/>
          </a:xfrm>
        </p:spPr>
        <p:txBody>
          <a:bodyPr anchor="t">
            <a:normAutofit/>
          </a:bodyPr>
          <a:lstStyle>
            <a:lvl1pPr>
              <a:defRPr sz="4400" b="1"/>
            </a:lvl1pPr>
          </a:lstStyle>
          <a:p>
            <a:r>
              <a:rPr lang="en-GB"/>
              <a:t>Click to edit Master title style</a:t>
            </a:r>
            <a:endParaRPr lang="en-US" dirty="0"/>
          </a:p>
        </p:txBody>
      </p:sp>
      <p:sp>
        <p:nvSpPr>
          <p:cNvPr id="9" name="Picture Placeholder 8">
            <a:extLst>
              <a:ext uri="{FF2B5EF4-FFF2-40B4-BE49-F238E27FC236}">
                <a16:creationId xmlns:a16="http://schemas.microsoft.com/office/drawing/2014/main" id="{54E265F6-8EFB-AB4E-9ACE-3DD2CC4BC777}"/>
              </a:ext>
            </a:extLst>
          </p:cNvPr>
          <p:cNvSpPr>
            <a:spLocks noGrp="1"/>
          </p:cNvSpPr>
          <p:nvPr>
            <p:ph type="pic" sz="quarter" idx="10"/>
          </p:nvPr>
        </p:nvSpPr>
        <p:spPr>
          <a:xfrm>
            <a:off x="0" y="0"/>
            <a:ext cx="3262313" cy="6288505"/>
          </a:xfrm>
          <a:prstGeom prst="rect">
            <a:avLst/>
          </a:prstGeom>
        </p:spPr>
        <p:txBody>
          <a:bodyPr/>
          <a:lstStyle/>
          <a:p>
            <a:r>
              <a:rPr lang="en-GB"/>
              <a:t>Click icon to add picture</a:t>
            </a:r>
            <a:endParaRPr lang="en-US"/>
          </a:p>
        </p:txBody>
      </p:sp>
      <p:sp>
        <p:nvSpPr>
          <p:cNvPr id="5" name="Text Placeholder 4">
            <a:extLst>
              <a:ext uri="{FF2B5EF4-FFF2-40B4-BE49-F238E27FC236}">
                <a16:creationId xmlns:a16="http://schemas.microsoft.com/office/drawing/2014/main" id="{8AA69A3E-E127-3A42-A8C5-BB409E99A83B}"/>
              </a:ext>
            </a:extLst>
          </p:cNvPr>
          <p:cNvSpPr>
            <a:spLocks noGrp="1"/>
          </p:cNvSpPr>
          <p:nvPr>
            <p:ph type="body" sz="quarter" idx="11"/>
          </p:nvPr>
        </p:nvSpPr>
        <p:spPr>
          <a:xfrm>
            <a:off x="4940011" y="2192408"/>
            <a:ext cx="6413789" cy="436130"/>
          </a:xfrm>
        </p:spPr>
        <p:txBody>
          <a:bodyPr/>
          <a:lstStyle>
            <a:lvl1pPr marL="0" indent="0">
              <a:buNone/>
              <a:defRPr/>
            </a:lvl1pPr>
          </a:lstStyle>
          <a:p>
            <a:pPr lvl="0"/>
            <a:r>
              <a:rPr lang="en-GB"/>
              <a:t>Click to edit Master text styles</a:t>
            </a:r>
          </a:p>
        </p:txBody>
      </p:sp>
      <p:sp>
        <p:nvSpPr>
          <p:cNvPr id="8" name="Picture Placeholder 7">
            <a:extLst>
              <a:ext uri="{FF2B5EF4-FFF2-40B4-BE49-F238E27FC236}">
                <a16:creationId xmlns:a16="http://schemas.microsoft.com/office/drawing/2014/main" id="{9E4508A7-6A0B-074D-AE23-83356EA1CCE1}"/>
              </a:ext>
            </a:extLst>
          </p:cNvPr>
          <p:cNvSpPr>
            <a:spLocks noGrp="1"/>
          </p:cNvSpPr>
          <p:nvPr>
            <p:ph type="pic" sz="quarter" idx="12" hasCustomPrompt="1"/>
          </p:nvPr>
        </p:nvSpPr>
        <p:spPr>
          <a:xfrm>
            <a:off x="3581400" y="1890712"/>
            <a:ext cx="1039524" cy="1039523"/>
          </a:xfrm>
        </p:spPr>
        <p:txBody>
          <a:bodyPr/>
          <a:lstStyle>
            <a:lvl1pPr marL="0" indent="0">
              <a:buNone/>
              <a:defRPr/>
            </a:lvl1pPr>
          </a:lstStyle>
          <a:p>
            <a:r>
              <a:rPr lang="en-US" dirty="0"/>
              <a:t>icon</a:t>
            </a:r>
          </a:p>
        </p:txBody>
      </p:sp>
      <p:sp>
        <p:nvSpPr>
          <p:cNvPr id="10" name="Picture Placeholder 7">
            <a:extLst>
              <a:ext uri="{FF2B5EF4-FFF2-40B4-BE49-F238E27FC236}">
                <a16:creationId xmlns:a16="http://schemas.microsoft.com/office/drawing/2014/main" id="{439AC4B0-311F-1143-B603-DABEABCACD04}"/>
              </a:ext>
            </a:extLst>
          </p:cNvPr>
          <p:cNvSpPr>
            <a:spLocks noGrp="1"/>
          </p:cNvSpPr>
          <p:nvPr>
            <p:ph type="pic" sz="quarter" idx="13" hasCustomPrompt="1"/>
          </p:nvPr>
        </p:nvSpPr>
        <p:spPr>
          <a:xfrm>
            <a:off x="3581400" y="3366221"/>
            <a:ext cx="1039524" cy="1039523"/>
          </a:xfrm>
        </p:spPr>
        <p:txBody>
          <a:bodyPr/>
          <a:lstStyle>
            <a:lvl1pPr marL="0" indent="0">
              <a:buNone/>
              <a:defRPr/>
            </a:lvl1pPr>
          </a:lstStyle>
          <a:p>
            <a:r>
              <a:rPr lang="en-US" dirty="0"/>
              <a:t>icon</a:t>
            </a:r>
          </a:p>
        </p:txBody>
      </p:sp>
      <p:sp>
        <p:nvSpPr>
          <p:cNvPr id="13" name="Text Placeholder 4">
            <a:extLst>
              <a:ext uri="{FF2B5EF4-FFF2-40B4-BE49-F238E27FC236}">
                <a16:creationId xmlns:a16="http://schemas.microsoft.com/office/drawing/2014/main" id="{B3D6557C-0EBD-384B-BEBD-738BE059268D}"/>
              </a:ext>
            </a:extLst>
          </p:cNvPr>
          <p:cNvSpPr>
            <a:spLocks noGrp="1"/>
          </p:cNvSpPr>
          <p:nvPr>
            <p:ph type="body" sz="quarter" idx="14"/>
          </p:nvPr>
        </p:nvSpPr>
        <p:spPr>
          <a:xfrm>
            <a:off x="4940011" y="3667917"/>
            <a:ext cx="6413789" cy="436130"/>
          </a:xfrm>
        </p:spPr>
        <p:txBody>
          <a:bodyPr/>
          <a:lstStyle>
            <a:lvl1pPr marL="0" indent="0">
              <a:buNone/>
              <a:defRPr/>
            </a:lvl1pPr>
          </a:lstStyle>
          <a:p>
            <a:pPr lvl="0"/>
            <a:r>
              <a:rPr lang="en-GB"/>
              <a:t>Click to edit Master text styles</a:t>
            </a:r>
          </a:p>
        </p:txBody>
      </p:sp>
      <p:sp>
        <p:nvSpPr>
          <p:cNvPr id="14" name="Picture Placeholder 7">
            <a:extLst>
              <a:ext uri="{FF2B5EF4-FFF2-40B4-BE49-F238E27FC236}">
                <a16:creationId xmlns:a16="http://schemas.microsoft.com/office/drawing/2014/main" id="{75D51898-C867-D44F-BCEC-1A6B39AF3255}"/>
              </a:ext>
            </a:extLst>
          </p:cNvPr>
          <p:cNvSpPr>
            <a:spLocks noGrp="1"/>
          </p:cNvSpPr>
          <p:nvPr>
            <p:ph type="pic" sz="quarter" idx="15" hasCustomPrompt="1"/>
          </p:nvPr>
        </p:nvSpPr>
        <p:spPr>
          <a:xfrm>
            <a:off x="3581400" y="4841730"/>
            <a:ext cx="1039524" cy="1039523"/>
          </a:xfrm>
        </p:spPr>
        <p:txBody>
          <a:bodyPr/>
          <a:lstStyle>
            <a:lvl1pPr marL="0" indent="0">
              <a:buNone/>
              <a:defRPr/>
            </a:lvl1pPr>
          </a:lstStyle>
          <a:p>
            <a:r>
              <a:rPr lang="en-US" dirty="0"/>
              <a:t>icon</a:t>
            </a:r>
          </a:p>
        </p:txBody>
      </p:sp>
      <p:sp>
        <p:nvSpPr>
          <p:cNvPr id="15" name="Text Placeholder 4">
            <a:extLst>
              <a:ext uri="{FF2B5EF4-FFF2-40B4-BE49-F238E27FC236}">
                <a16:creationId xmlns:a16="http://schemas.microsoft.com/office/drawing/2014/main" id="{042D2E1A-3AC7-9C48-BB7B-452D6F971D2E}"/>
              </a:ext>
            </a:extLst>
          </p:cNvPr>
          <p:cNvSpPr>
            <a:spLocks noGrp="1"/>
          </p:cNvSpPr>
          <p:nvPr>
            <p:ph type="body" sz="quarter" idx="16"/>
          </p:nvPr>
        </p:nvSpPr>
        <p:spPr>
          <a:xfrm>
            <a:off x="4940011" y="5143426"/>
            <a:ext cx="6413789" cy="436130"/>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222373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icture with text - lef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AA2C49-F5A0-7943-B5E0-5BF7916D0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7" cy="6289675"/>
          </a:xfrm>
          <a:gradFill>
            <a:gsLst>
              <a:gs pos="0">
                <a:schemeClr val="tx1">
                  <a:alpha val="65000"/>
                </a:schemeClr>
              </a:gs>
              <a:gs pos="71000">
                <a:srgbClr val="000000">
                  <a:alpha val="30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5" name="Content Placeholder 2">
            <a:extLst>
              <a:ext uri="{FF2B5EF4-FFF2-40B4-BE49-F238E27FC236}">
                <a16:creationId xmlns:a16="http://schemas.microsoft.com/office/drawing/2014/main" id="{1FC49F0A-B592-F84D-8FC6-E14D537221DA}"/>
              </a:ext>
            </a:extLst>
          </p:cNvPr>
          <p:cNvSpPr>
            <a:spLocks noGrp="1"/>
          </p:cNvSpPr>
          <p:nvPr>
            <p:ph idx="1"/>
          </p:nvPr>
        </p:nvSpPr>
        <p:spPr>
          <a:xfrm>
            <a:off x="838200" y="1825625"/>
            <a:ext cx="5031827" cy="435133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stStyle>
          <a:p>
            <a:pPr lvl="0"/>
            <a:r>
              <a:rPr lang="en-GB"/>
              <a:t>Click to edit Master text styles</a:t>
            </a:r>
          </a:p>
          <a:p>
            <a:pPr lvl="1"/>
            <a:r>
              <a:rPr lang="en-GB"/>
              <a:t>Second level</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838200" y="365125"/>
            <a:ext cx="5031827" cy="1325563"/>
          </a:xfrm>
        </p:spPr>
        <p:txBody>
          <a:bodyPr anchor="t"/>
          <a:lstStyle>
            <a:lvl1pPr>
              <a:defRPr b="1">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33307987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icture with text - righ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94B4EB-8AF2-AB49-8EE9-71605A8780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5" name="Content Placeholder 2">
            <a:extLst>
              <a:ext uri="{FF2B5EF4-FFF2-40B4-BE49-F238E27FC236}">
                <a16:creationId xmlns:a16="http://schemas.microsoft.com/office/drawing/2014/main" id="{1FC49F0A-B592-F84D-8FC6-E14D537221DA}"/>
              </a:ext>
            </a:extLst>
          </p:cNvPr>
          <p:cNvSpPr>
            <a:spLocks noGrp="1"/>
          </p:cNvSpPr>
          <p:nvPr>
            <p:ph idx="1"/>
          </p:nvPr>
        </p:nvSpPr>
        <p:spPr>
          <a:xfrm>
            <a:off x="6321973" y="1825625"/>
            <a:ext cx="5031827" cy="435133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stStyle>
          <a:p>
            <a:pPr lvl="0"/>
            <a:r>
              <a:rPr lang="en-GB"/>
              <a:t>Click to edit Master text styles</a:t>
            </a:r>
          </a:p>
          <a:p>
            <a:pPr lvl="1"/>
            <a:r>
              <a:rPr lang="en-GB"/>
              <a:t>Second level</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6321973" y="365125"/>
            <a:ext cx="5031827" cy="1325563"/>
          </a:xfrm>
        </p:spPr>
        <p:txBody>
          <a:bodyPr anchor="t"/>
          <a:lstStyle>
            <a:lvl1pPr>
              <a:defRPr b="1">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40911897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_icon_with_tex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362CB2-1266-1644-8153-D179FC635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1" name="Text Placeholder 16">
            <a:extLst>
              <a:ext uri="{FF2B5EF4-FFF2-40B4-BE49-F238E27FC236}">
                <a16:creationId xmlns:a16="http://schemas.microsoft.com/office/drawing/2014/main" id="{12393D6D-E513-6346-A36F-E093BCB9F90D}"/>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12" name="Title 1">
            <a:extLst>
              <a:ext uri="{FF2B5EF4-FFF2-40B4-BE49-F238E27FC236}">
                <a16:creationId xmlns:a16="http://schemas.microsoft.com/office/drawing/2014/main" id="{0AE83C9B-57DC-994F-AADB-7A19BDBFC8FE}"/>
              </a:ext>
            </a:extLst>
          </p:cNvPr>
          <p:cNvSpPr>
            <a:spLocks noGrp="1"/>
          </p:cNvSpPr>
          <p:nvPr>
            <p:ph type="title"/>
          </p:nvPr>
        </p:nvSpPr>
        <p:spPr>
          <a:xfrm>
            <a:off x="6321973" y="932779"/>
            <a:ext cx="5031827" cy="4389120"/>
          </a:xfrm>
        </p:spPr>
        <p:txBody>
          <a:bodyPr/>
          <a:lstStyle>
            <a:lvl1pPr>
              <a:defRPr>
                <a:solidFill>
                  <a:schemeClr val="bg1"/>
                </a:solidFill>
              </a:defRPr>
            </a:lvl1pPr>
          </a:lstStyle>
          <a:p>
            <a:r>
              <a:rPr lang="en-GB"/>
              <a:t>Click to edit Master title style</a:t>
            </a:r>
            <a:endParaRPr lang="en-US" dirty="0"/>
          </a:p>
        </p:txBody>
      </p:sp>
      <p:sp>
        <p:nvSpPr>
          <p:cNvPr id="4" name="Picture Placeholder 3">
            <a:extLst>
              <a:ext uri="{FF2B5EF4-FFF2-40B4-BE49-F238E27FC236}">
                <a16:creationId xmlns:a16="http://schemas.microsoft.com/office/drawing/2014/main" id="{53D476B3-3072-344F-815C-1D2E9E0AD4C1}"/>
              </a:ext>
            </a:extLst>
          </p:cNvPr>
          <p:cNvSpPr>
            <a:spLocks noGrp="1"/>
          </p:cNvSpPr>
          <p:nvPr>
            <p:ph type="pic" sz="quarter" idx="12"/>
          </p:nvPr>
        </p:nvSpPr>
        <p:spPr>
          <a:xfrm>
            <a:off x="813891" y="1405464"/>
            <a:ext cx="3443749" cy="3443749"/>
          </a:xfrm>
        </p:spPr>
        <p:txBody>
          <a:bodyPr/>
          <a:lstStyle/>
          <a:p>
            <a:r>
              <a:rPr lang="en-GB"/>
              <a:t>Click icon to add picture</a:t>
            </a:r>
            <a:endParaRPr lang="en-US"/>
          </a:p>
        </p:txBody>
      </p:sp>
    </p:spTree>
    <p:extLst>
      <p:ext uri="{BB962C8B-B14F-4D97-AF65-F5344CB8AC3E}">
        <p14:creationId xmlns:p14="http://schemas.microsoft.com/office/powerpoint/2010/main" val="30398965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93E1B-DB40-8142-B119-B5CFC66BBFF2}"/>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09C212D8-F5CE-F641-8552-7CA07D036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endParaRPr lang="en-US" dirty="0"/>
          </a:p>
        </p:txBody>
      </p:sp>
      <p:sp>
        <p:nvSpPr>
          <p:cNvPr id="7" name="Rectangle 6">
            <a:extLst>
              <a:ext uri="{FF2B5EF4-FFF2-40B4-BE49-F238E27FC236}">
                <a16:creationId xmlns:a16="http://schemas.microsoft.com/office/drawing/2014/main" id="{2115868D-E38D-4546-B1C5-ED4891CC4106}"/>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6753197-B76A-CA45-9BFD-45A01F756989}"/>
              </a:ext>
            </a:extLst>
          </p:cNvPr>
          <p:cNvSpPr txBox="1"/>
          <p:nvPr userDrawn="1"/>
        </p:nvSpPr>
        <p:spPr>
          <a:xfrm>
            <a:off x="271022" y="6434206"/>
            <a:ext cx="1608325" cy="276999"/>
          </a:xfrm>
          <a:prstGeom prst="rect">
            <a:avLst/>
          </a:prstGeom>
          <a:noFill/>
        </p:spPr>
        <p:txBody>
          <a:bodyPr wrap="none" rtlCol="0">
            <a:spAutoFit/>
          </a:bodyPr>
          <a:lstStyle/>
          <a:p>
            <a:pPr algn="l">
              <a:spcAft>
                <a:spcPts val="300"/>
              </a:spcAft>
            </a:pPr>
            <a:r>
              <a:rPr lang="en-GB" sz="1200" b="1" dirty="0">
                <a:solidFill>
                  <a:schemeClr val="bg1"/>
                </a:solidFill>
              </a:rPr>
              <a:t>KNOWLEDGE FOR LIFE</a:t>
            </a:r>
          </a:p>
        </p:txBody>
      </p:sp>
      <p:pic>
        <p:nvPicPr>
          <p:cNvPr id="5" name="Picture 4">
            <a:extLst>
              <a:ext uri="{FF2B5EF4-FFF2-40B4-BE49-F238E27FC236}">
                <a16:creationId xmlns:a16="http://schemas.microsoft.com/office/drawing/2014/main" id="{018538C8-66CA-684D-B80E-0E0121E07712}"/>
              </a:ext>
            </a:extLst>
          </p:cNvPr>
          <p:cNvPicPr>
            <a:picLocks noChangeAspect="1"/>
          </p:cNvPicPr>
          <p:nvPr userDrawn="1"/>
        </p:nvPicPr>
        <p:blipFill>
          <a:blip r:embed="rId25" cstate="screen">
            <a:extLst>
              <a:ext uri="{28A0092B-C50C-407E-A947-70E740481C1C}">
                <a14:useLocalDpi xmlns:a14="http://schemas.microsoft.com/office/drawing/2010/main"/>
              </a:ext>
            </a:extLst>
          </a:blip>
          <a:srcRect/>
          <a:stretch/>
        </p:blipFill>
        <p:spPr>
          <a:xfrm>
            <a:off x="10902132" y="6434206"/>
            <a:ext cx="952606" cy="276999"/>
          </a:xfrm>
          <a:prstGeom prst="rect">
            <a:avLst/>
          </a:prstGeom>
        </p:spPr>
      </p:pic>
    </p:spTree>
    <p:extLst>
      <p:ext uri="{BB962C8B-B14F-4D97-AF65-F5344CB8AC3E}">
        <p14:creationId xmlns:p14="http://schemas.microsoft.com/office/powerpoint/2010/main" val="423001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9" r:id="rId7"/>
    <p:sldLayoutId id="2147483660" r:id="rId8"/>
    <p:sldLayoutId id="2147483662" r:id="rId9"/>
    <p:sldLayoutId id="2147483667" r:id="rId10"/>
    <p:sldLayoutId id="2147483668" r:id="rId11"/>
    <p:sldLayoutId id="2147483677" r:id="rId12"/>
    <p:sldLayoutId id="2147483676" r:id="rId13"/>
    <p:sldLayoutId id="2147483678" r:id="rId14"/>
    <p:sldLayoutId id="2147483669" r:id="rId15"/>
    <p:sldLayoutId id="2147483670" r:id="rId16"/>
    <p:sldLayoutId id="2147483671" r:id="rId17"/>
    <p:sldLayoutId id="2147483672" r:id="rId18"/>
    <p:sldLayoutId id="2147483673" r:id="rId19"/>
    <p:sldLayoutId id="2147483679" r:id="rId20"/>
    <p:sldLayoutId id="2147483674" r:id="rId21"/>
    <p:sldLayoutId id="2147483680" r:id="rId22"/>
    <p:sldLayoutId id="2147483681" r:id="rId23"/>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slides/_rels/slide1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93.png"/><Relationship Id="rId5" Type="http://schemas.openxmlformats.org/officeDocument/2006/relationships/image" Target="../media/image85.svg"/><Relationship Id="rId4" Type="http://schemas.openxmlformats.org/officeDocument/2006/relationships/image" Target="../media/image84.png"/></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93.png"/><Relationship Id="rId5" Type="http://schemas.openxmlformats.org/officeDocument/2006/relationships/image" Target="../media/image85.svg"/><Relationship Id="rId4" Type="http://schemas.openxmlformats.org/officeDocument/2006/relationships/image" Target="../media/image84.png"/></Relationships>
</file>

<file path=ppt/slides/_rels/slide1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png"/></Relationships>
</file>

<file path=ppt/slides/_rels/slide13.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95.png"/><Relationship Id="rId5" Type="http://schemas.openxmlformats.org/officeDocument/2006/relationships/image" Target="../media/image85.svg"/><Relationship Id="rId4" Type="http://schemas.openxmlformats.org/officeDocument/2006/relationships/image" Target="../media/image84.png"/></Relationships>
</file>

<file path=ppt/slides/_rels/slide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95.png"/><Relationship Id="rId5" Type="http://schemas.openxmlformats.org/officeDocument/2006/relationships/image" Target="../media/image85.svg"/><Relationship Id="rId4" Type="http://schemas.openxmlformats.org/officeDocument/2006/relationships/image" Target="../media/image84.png"/></Relationships>
</file>

<file path=ppt/slides/_rels/slide15.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hyperlink" Target="http://www.cabi.org/HorizonScanningTool/Home/Help" TargetMode="External"/><Relationship Id="rId7"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hyperlink" Target="mailto:HST@cabi.org" TargetMode="External"/><Relationship Id="rId4" Type="http://schemas.openxmlformats.org/officeDocument/2006/relationships/hyperlink" Target="http://www.cabi.org/PRA-Tool/hel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3.xml"/><Relationship Id="rId4" Type="http://schemas.openxmlformats.org/officeDocument/2006/relationships/image" Target="../media/image85.svg"/></Relationships>
</file>

<file path=ppt/slides/_rels/slide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85.svg"/><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04IHE3GbFLY&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hyperlink" Target="http://www.cabi.org/isc" TargetMode="External"/><Relationship Id="rId7" Type="http://schemas.openxmlformats.org/officeDocument/2006/relationships/image" Target="../media/image84.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83.png"/><Relationship Id="rId5" Type="http://schemas.openxmlformats.org/officeDocument/2006/relationships/image" Target="../media/image87.png"/><Relationship Id="rId4" Type="http://schemas.openxmlformats.org/officeDocument/2006/relationships/hyperlink" Target="http://www.cabi.org/cp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88.png"/><Relationship Id="rId5" Type="http://schemas.openxmlformats.org/officeDocument/2006/relationships/image" Target="../media/image85.svg"/><Relationship Id="rId4" Type="http://schemas.openxmlformats.org/officeDocument/2006/relationships/image" Target="../media/image84.png"/></Relationships>
</file>

<file path=ppt/slides/_rels/slide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png"/></Relationships>
</file>

<file path=ppt/slides/_rels/slide9.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90.png"/><Relationship Id="rId7"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83.png"/><Relationship Id="rId5" Type="http://schemas.openxmlformats.org/officeDocument/2006/relationships/image" Target="../media/image92.png"/><Relationship Id="rId4"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ECE88F-7541-4941-9B0F-8D75B4F0BFE1}"/>
              </a:ext>
            </a:extLst>
          </p:cNvPr>
          <p:cNvSpPr>
            <a:spLocks noGrp="1"/>
          </p:cNvSpPr>
          <p:nvPr>
            <p:ph type="subTitle" idx="1"/>
          </p:nvPr>
        </p:nvSpPr>
        <p:spPr/>
        <p:txBody>
          <a:bodyPr>
            <a:noAutofit/>
          </a:bodyPr>
          <a:lstStyle/>
          <a:p>
            <a:r>
              <a:rPr lang="en-GB" sz="3200" b="1" dirty="0"/>
              <a:t>CABI Horizon Scanning Tool</a:t>
            </a:r>
          </a:p>
        </p:txBody>
      </p:sp>
      <p:sp>
        <p:nvSpPr>
          <p:cNvPr id="5" name="Text Placeholder 4">
            <a:extLst>
              <a:ext uri="{FF2B5EF4-FFF2-40B4-BE49-F238E27FC236}">
                <a16:creationId xmlns:a16="http://schemas.microsoft.com/office/drawing/2014/main" id="{74D2A847-80F8-3D4F-A012-C822CC22515B}"/>
              </a:ext>
            </a:extLst>
          </p:cNvPr>
          <p:cNvSpPr>
            <a:spLocks noGrp="1"/>
          </p:cNvSpPr>
          <p:nvPr>
            <p:ph type="body" sz="quarter" idx="11"/>
          </p:nvPr>
        </p:nvSpPr>
        <p:spPr/>
        <p:txBody>
          <a:bodyPr/>
          <a:lstStyle/>
          <a:p>
            <a:r>
              <a:rPr lang="en-GB" sz="2000" b="1" dirty="0"/>
              <a:t>Introduction</a:t>
            </a:r>
            <a:endParaRPr lang="en-US" dirty="0"/>
          </a:p>
        </p:txBody>
      </p:sp>
      <p:sp>
        <p:nvSpPr>
          <p:cNvPr id="7" name="Text Placeholder 6">
            <a:extLst>
              <a:ext uri="{FF2B5EF4-FFF2-40B4-BE49-F238E27FC236}">
                <a16:creationId xmlns:a16="http://schemas.microsoft.com/office/drawing/2014/main" id="{72D6AB8C-133C-7942-98A1-E6FDDD4526F6}"/>
              </a:ext>
            </a:extLst>
          </p:cNvPr>
          <p:cNvSpPr>
            <a:spLocks noGrp="1"/>
          </p:cNvSpPr>
          <p:nvPr>
            <p:ph type="body" sz="quarter" idx="13"/>
          </p:nvPr>
        </p:nvSpPr>
        <p:spPr/>
        <p:txBody>
          <a:bodyPr/>
          <a:lstStyle/>
          <a:p>
            <a:r>
              <a:rPr lang="en-US" dirty="0"/>
              <a:t>October 2021</a:t>
            </a:r>
          </a:p>
        </p:txBody>
      </p:sp>
      <p:grpSp>
        <p:nvGrpSpPr>
          <p:cNvPr id="12" name="Group 11">
            <a:extLst>
              <a:ext uri="{FF2B5EF4-FFF2-40B4-BE49-F238E27FC236}">
                <a16:creationId xmlns:a16="http://schemas.microsoft.com/office/drawing/2014/main" id="{2512F444-A61D-FA43-BD5B-AAC6B323D475}"/>
              </a:ext>
            </a:extLst>
          </p:cNvPr>
          <p:cNvGrpSpPr/>
          <p:nvPr/>
        </p:nvGrpSpPr>
        <p:grpSpPr>
          <a:xfrm>
            <a:off x="175401" y="-39765"/>
            <a:ext cx="845489" cy="845489"/>
            <a:chOff x="9421168" y="3556381"/>
            <a:chExt cx="2834640" cy="2834640"/>
          </a:xfrm>
          <a:solidFill>
            <a:schemeClr val="bg1"/>
          </a:solidFill>
        </p:grpSpPr>
        <p:pic>
          <p:nvPicPr>
            <p:cNvPr id="13" name="Graphic 12" descr="Laptop with solid fill">
              <a:extLst>
                <a:ext uri="{FF2B5EF4-FFF2-40B4-BE49-F238E27FC236}">
                  <a16:creationId xmlns:a16="http://schemas.microsoft.com/office/drawing/2014/main" id="{5ED01B80-627C-D143-BBFD-2A82449837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1168" y="3556381"/>
              <a:ext cx="2834640" cy="2834640"/>
            </a:xfrm>
            <a:prstGeom prst="rect">
              <a:avLst/>
            </a:prstGeom>
          </p:spPr>
        </p:pic>
        <p:pic>
          <p:nvPicPr>
            <p:cNvPr id="14" name="Graphic 13" descr="Tools with solid fill">
              <a:extLst>
                <a:ext uri="{FF2B5EF4-FFF2-40B4-BE49-F238E27FC236}">
                  <a16:creationId xmlns:a16="http://schemas.microsoft.com/office/drawing/2014/main" id="{B88A86E1-EB6F-D94C-9071-E9E79DCE1A4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38990" y="4379341"/>
              <a:ext cx="914400" cy="914400"/>
            </a:xfrm>
            <a:prstGeom prst="rect">
              <a:avLst/>
            </a:prstGeom>
          </p:spPr>
        </p:pic>
      </p:grpSp>
      <p:sp>
        <p:nvSpPr>
          <p:cNvPr id="10" name="AutoShape 6" descr="data:image/jpg;base64,%20/9j/4AAQSkZJRgABAQEAYABgAAD/2wBDAAUDBAQEAwUEBAQFBQUGBwwIBwcHBw8LCwkMEQ8SEhEPERETFhwXExQaFRERGCEYGh0dHx8fExciJCIeJBweHx7/2wBDAQUFBQcGBw4ICA4eFBEUHh4eHh4eHh4eHh4eHh4eHh4eHh4eHh4eHh4eHh4eHh4eHh4eHh4eHh4eHh4eHh4eHh7/wAARCAEpBI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kooorzTzQooooAKKKKAClDYpKcvShgwDZpaKKgQUUUUANk7Uo6CkbkfSlX7opiFooopDCiiigBO9LSd6WmiQooopgKKQ9aUUh60AFFFFABTqbTqlgOHWnA0ynUmDHUoPFNXpTqmwDhSimCnikxWFzSg02lFQ0Kw8NTgajoqbATqaeDioBUgNS0BLu4ozUWaUGo5QJkPNSqagU1IhrNoRYQ1YQ9KqKasRt0rGaC5charkL9KzozVqFsYrkqIaZrQtVyBqzIGq7A3FefUibRZpwtjHNXYpDisyJulXI26VyOUo7Gq1L8Mh3Vq2MtYsJ+YVpWrYWu3L684yuyZo6CCXcoqcKGXFZVtLjFacDZxX1dCuqnqZtGdqtiJI2BFeXeKtLaGcyIpxXtE8fmLXL+IdLWZWG3NYYq6lzEpHjTLiomXjIrodc0l7aVmCfLWI6FTg1pTqcyApuvtVd04q8y5NROgxWiZaZQkSoHSr7pUEiVVzRMounNRkVbdKhZabZqmQ0DrTiuKTHNSzRCqPx9q7f4T+DbvxX4mt7GONvKDBpiBwFrlNHtJLzUIbaNctIwUfia+3/hL4EsPA/hOKUhftcyB5ZPqOldGGo8z5pbIbd3yrqbUcdh4a0GDSrbCQwx/M3sOpr5L+LPju41LVr7T7GXGntIRt/vYr2v4+eKP7E8Lyqj4u7/KR4PITvXyXNIZZGZuSTXn4xxxVe8l8J63N9WpKnDdjG+Y5pR1poHFOFB597ijinjJoSPccc81u6V4fu7wDZE2PpUSkkXGDmY8QJPSrUeRiu103wHdyJuZD+VZuueGLzTZfmhbZ64rKopRXNJaEtWdrmPC1XYH5xVAxvGcEEGrEDHNclRJ7GbRs20nStW0k6VgW78itW1fpXE/dZnJHQ2r1q2z8DmsC0krWtZOBWqd0c8omvC1W1VZE2MAQePrWdbtV6E5p30Mno7ljTJbjSHMtqS8IOSnp9K9X8IeKNO8V6dLpetbY2ACxOTzXlkTYxTZYXD+fau0coOfl710YPEzwk3Kns913PaoY+OIgqOJ26PsdZ4q8P3Wi3zRyoTExJjk/vCsQDBFd94L8RWfi3SF8N68wjvUG2CVupx0xXK69pNxpOpyWVyu2ReVPZh6ivQxmHhOH1ih8L38jzcXg5UJ2a0KK1IKjGeBUi15PkjhJFPSnioxinjpQ2raCHCrVlE0sqxryW6VUXkgV1/gnS2kuEuJE+QVrhqHtqiibUKTqySO78GaZHpumiWT7zDNc3491gm7WNCNqnkVv63qiWtiQrbdorzC/unvJnkkOck/lXRjszpSf1Whstz36i+p0efqziPinrHz+Qnyn+Yrh9AnNvrFu5b7xwa2fij/yFIPdcVy90zW728g6givmqtNc7Xc9KjUeJw2vY9hkvFWwXB5IrOtIWuZ97A4qho80l5bR9SOtdZploEQcV5ecY33Y0obmWXYNYaLnIbGnlIOOgqvJmRvbNad2oVDis1D8xzWWEyrlp+1qbnkZlmPtJOKJoX2EL2rF8VXOYmx0xWuWXFcx4mk+UqDXo4KPNU5EcOCTlWRzspxCW9a1fDA5FY12cQ4rd8JLkjitM+92KR9Vj5WoWOsX7oqCdam/hpJuVBFfGRXU+TZQlXNZWrJ+7NbmzcaztYjHl17GXRu7mfU5q1UeYRVmYcUyJNs3HrU0o4r3JfAkdKMy4XrWfcLxWrcDrWdcDrXOtJHRBmVcr1rPmHJrTuV4NZ06816FJnRFlGSqs1XJe9VJOTXbA1TKzj5q0dJtWeUDFVoYtzfjXU6DaDhmHSt17zUTqoQbZqWsa29qPWs/ULj5toNW9Tm2JtB4rn5JDJKTmuLEpTqadD2b8kDf8MxtPer6CvRdwih+gri/BMGSZCK6bVbkQ2btntXy+PvUrqKLhLljc8z+IN15t6y56Vx7da1fElz9ovpDnvWTX2GDp+zoxieFWlzTYhpKfSEc5rqRkMIphqU9KYapMSGN0qNhUtNYVaYELLUTCrBqNxWiZLKzjmoXqy65qF15raLJIGFROKsOKicVrFkshNRtUrKajYVqmSRNTD3qRhUbVohMiLUUHrRWhBpUUUUHkhRRRQAUUUUAFKAexpKUEYoYMUZ7mloBoqBBRRRQA09G+tKn3RSPSr0FMQtFFFIYUUUUAJ3paTvS00SFFFFMBRSHrSikPWgAooooAKdSClqWwFp1NpR1oYMeBilpq9adSAUU4HmminCpaJdxwpRTRTxQ0AuBRtzSingVLQDdppcU8Cn7RUuIEO2gA1Ps4puys3oAgpwamkUCoYixG1TRtyKqI1ToelZTiIuRtxVmFulUY2qxE/IrlmgNOFuauwvxWXC/NXYW4rhqRLizUhY4FXYW4rMgbjNXYWrz6kTZM04G5FaEDcVkwt0q/A3TmsYVfZs1tc04W6Vp2kvSsiBuKvQNyK9fCYlxkmQ0bkTZA5omtllXpVW1k6ZrUtiGFfR0pRrLUzZyWvaKssTfIOleY+INLe0mOFOK98u7dZIzkVw/ijRROrYXmsKq9k9AsePupzUTLW1q2myWsjAg/Wsl1rSEuZCehVdKgdauleKidfbmtLlxZRkjqB0q+61BIlO5rFlJk5pgX5vbFWnXk1c0TS59T1GCytYzJLK4RVA5JNCvJ2Rqmei/s7eB5PEfiaO8mRls7MiR2I6kdBX0r4q8QW+kuIb2YJp6LhZCehA6VB4D0G38FeCLXToo1F26gzN6sev5V8+/tFeNm1PVBodjMTbW3Dsp4Z+9VmE3TpxoU3Z9T08BBRTrTWhy3xq8Yf8ACWeKHngc/ZYlEcS9uO9cAfWh23MSeuaBXLCPIrGFWo6krjl6U5OWxTQKkhHzg02Qdt4D8Nf2lcK0g+WvatG8LR29uvlxjgelcR8Jl80RtxwK9oFzFb2gzjOK6sHSg1zs9KlT0Lnhvw7FNbJmMZ78VoeI/A9pd2eGgVuPStD4f3UdyvGODXfSQJJFggV61X2dWja2h42IjL2rPjH4n+BW0ySS5t4yEz0ArzDaVkKntX238R/Dcd5YTDyw2VPavj3xhpj6XrU1uy4wxr4yrF0qzg9nsaU3dFC2fmtO2fIFY0LfNWjbPXNWiNo3rSTite1k4HNc9avWvZycCueMuhhJG7avyK0YG5rGtWrUt26VvcwkjSjNWIzzxVOI8VZjNUiGrj5o5srcWkzR3EZyjJ1Fd/oepRePNCGl3rLHr1lny5D1lUCuFTpTEFxZahDqunSNFcW7b/l7+tduCxjw1R31i90evhMRHEQ+rVn6P9DVuIZILh4ZEKSRttYH19aaK6HWb6y8VaMviXT1C3ESiO/iHUf7Vc91+bcuMcH1rXGYVUZqVP4XseXiaEqM3GSFHen5pgUgEjkdzT15PSuBp32OW1y/pNq93dLGi5yRXq9tHDpGiruADbcmuS8A6ftP2qVcAdKveNNV227xr0wRj1rpxE3g8LzL4pH0uVYRPVnOeJ9XN9OIYjhM/NWYv3ce3FVIyfvN941OvSvEwVLkjzPdnm5vi/bVrR2R5x8Uiv8AaVt/u1zOogPFCPcVtfFGcHXII/RTWLNloofqKWIjapc+jytf7MrnqXhCwC2ERUdVrrI41ijx3rK8HKDpETH0FakzZPtXhYDA+1qurPucGaY/lXJEpXzcGs8YIPrVy95zVBchGJr6DENRptHyq96VyvNLtBrl9ckLv+NdBN9wnvXMatnzsdea87h+MqmIlJntZbG9VGZeZ4UV1/hW3KxByO1chPkzoPevQvDibrJfl7VvnFP2tblZ62bz5aSRfXaUIxzVV+47Crboyt7VVI3Oa+XxFJxtFI+ZixF4rL1j/VtnvWpMNseR61i6xMPKJ9BXq4CKpq0ib3Zj2+DIalnHpVezbMxOeM1Yn616jaaTOoo3ArPuVrSl6VQuRXNLc2gZVyvBrNuBWtcL1rMuRXXRZ0xM6YdaqspJq5KKbbxb36V3xlZGsNSxpVrvccV1USrBb+nFUtJthGgYjmpdSnAXaK6L+youb3Z7OFp9TJ1W4zuGeTVK0jMkirzyaju5PMm4re8H2H2q8ViuQDXnVJeypuTNZPmnY7Hw9a/Z7BTtwcVn+NLvybJlDYOK6zyRHAqjoBXmnxCu90phDdK+ewC+sYm5eJlyUzhrpi8zE9zUeKc3Wkr7ZaI8R7iYpMdqfijFO4hhWmkVJQRRcViErTSKmK00rVJgQMtMYVYZeKjZeKtSJsVmWoXXNW2XioXXmtYyJZUdeaidatuv51Cy9a3jIllZlpjLxU7LTCK1TJKzLUTrVp1qN1FaxkIqFeaKn2UVpzEFiiiirPJCiiigAooooAKUAYpKUE+lDBigAUtICe4pagQUUUUANelXoKQ9G+tKn3RTELRRRSGFFFFACd6Wk70tNEhRRRTAUUh60opD1oAKKKKAFHSlpB0pagBRSjrSClFMBy9adTV606kgQopw6U0U6hiYop4popwqWIcKkFRipKQDhUie9Rr0qRetJkkgpdnHFNHWpVqXYZCyn0qNlq4VzUbR1jKIytjFSI3NK64pAtZtisShqnjk5FVhxTweRWUlcRpQyVet2461kQtV+3k4rjqwC5rQtV2FxWXA3Aq7E1edVgapmrA3StCBulY8DdK0LZ68+tA2jI17dulaEJ5FZEDVowPwKMPWtpIu1zTgbFalpJyOaxYHq/byYNe9hMao2szOUTaVgy+tVL20WVD8tSQNlatJ8wxXtTmqqTJPPvE+grLG5VecV5hqljJbTMrKRg+lfRN7ZiSP7ueK4TxR4dEu51j5+lc/vQYLc8hZeeajZea3dV05rWUhlOKx5BXUmrXKcepUdahkX6VbZeKiK5ovcIlQRknHrX0h+zf8OWsUTxVqsK7yv+jIw6D+9Xingrw7d+JPEFtptnGWaRwGIHCjua+vHmbw/p1hpAYeWkaxtJ2XArtouNCm68/kdmHpTrzUInJ/GXxcugeHbq4D4ubjMVup7Dua+QL+eS5uJJpWLO7Ek16h+0D4nXXfFL2ltJutLMeWmOhI715Y688V5UZupJzbO7E1NqS6EB9KcBzTivNJj61rc5biqKkjHzimAVpaHYyX19FCi5JbFRJ2LW56p8NVkt7SJ0zyK9AuLm4uGWFMkn0rK8LaM1lp8SbOQBmu/wDCWh+fdCR1zXTCEqsVCOjPQhiFShzGz8NLae0/1mRnnmvUoZlKDJrF0zS0gjG1QOKnuWeEZB4Fek4OilBanj1KvtJ8xNriLNbsnB4r5S+Pnh2WK+a+ijO0/ewOlfTLX3mEqx5rzr4oWUd7pdyjKD8pIrDF4SOKo863iYQqck7dz5IQkNzV63bpzUGqR+Tfyx9laiBq+Ymro72jatn6Vq2knSsK2fkVqWzcivOqKzM3E6C0bpWtbNWBaSVrWsnFXCVznlE2YG4q3EazrduKvRNxWyZg0XEPFTxH2z7VXiPFF7dR2NjPeTH5IYy5/DpWsLuSS6k3a2LfhnUItB8SsrMjWd1Hi5gJ/g7mtb4b6RpPijVdZsZJrgf2dIPLRhgSQt91h7dK8N8M38/ia/vLgXy2+pSybrfceNv92vpT4V/2xaJp6+J7eERzWW2JlG1tnHB+lfVYOlVy+yrK8Hqn2bPqauHp43CKTf7xdOpRu/h1qMmpN/YBaCJSNzyn5TWynh/RdJjH9rXEk0o++YR8ue/Wur0eaW4vdh1B2sInOenzei1t6vb2lxEI/IRVxxkcg17NSjhsRUU5RPGWHhSdmjkbHxR4Thh8tZjHEoxgjmsDxTdaFqkivp1xI3GSPSt7UPDMLSbViRe/SsO900WjfdXg4OB2qa+X4evpOF0erRinG0ZWOUO0MR74qQnbET7cVp6nFZwIGZWk3gkhRWGhUvLDHISpXKB/X0rwMdkCh71B/I8+eUyb5lseTePphceJBg/dFU3kHlxL7irHiy2uotfZrqF4933SRwRVKUcx/wC8K+OxUJRnyzVmj6PDQUKGh7V4Ndjo0a57Cth+tYXgz/kFJ9BW4etPDRSpxsfC4mblVlcq3Y5zVEjcG4rQuhkVDBEGBrWvS5oWOaLszEmThq5nUFX7S3fFdlfwhVYCuOv1P2h60yXB+whKR9FlCvK5lt81/HXoOit5douPSvPY+dQHtXdae2LZfpXgZzinCu2jozl6JGlNMZPkWlEYCj1qqjbTu61Oj7hXl4Sqp1G5nz8lpoRX37uM89q5LWZW2lT0rrNRUm3yOtcfrCncd1dVX+KrbCp7lXTjlj9auzVU0pQWJq3P3r0IX5UdVynLVKersvSqk3TFEkbRZm3IrLuR1rWuB1rMuV61rSZ0RM2RfmxWlpNruIaoYbdnkHFdBZW4iiHHavSoR9pJdjuw9PmYrERRdgaxNTmxGeeTWlfzduwrnL+be59BSrz9tVstke02qcCsg3S++a9N8A2WyDzCME15/oNq11equM817L4fsfstgoxzgV4ud4hQpqCIwsbtyYuqTCG1d+OleKeKro3F+/PevVPG90bexYA9RXjN65kuGY85NLIKOjqM58dUu+UrkdaUCn7acFr6bmPOI6NvepdlOCcVPMBCFpCtWNtJto5hFcp600rVgoaQrTUgKxXmmlaslRTSlUpAU2SoXSrzJUTp1rWMiWUXTioHWr7pUTpW0ZkNFFkqNl9quvH6VEy+tbRmKxTZaiZauOnNQslaxkSyqRzRUxWitOYQyiiiuo8YKKKKACiiigANOTpTD0pVXIoewmPopAMUtQAUUUUANPRvrSp90Uh6H60qfdFMQtFFFIYUUUUAJ3paTvS00SFFFFMBRSHrSikPWgAooooAUUtNp1SwFFKKQUooBjl606mr1p1IEKKdTRTqQmKKcKaKcOlJiHinjpUYqRelIB61IvrUS08VLESipFNRjpTlqQJhQBmmjpTloAGTNRMuKsDilKhqynBdAuVCKcKe6EGm9653oFiWLrVyBqpRdatxHmueohWNGFulXoW4rLjPSr0LcVwVIjTNKFulXrd8YrKhbpV2F+lcFWJtFm3bMKvwtwKxraTmtO3bpXm1YtG8WaMDYNaFu3SsqI1ftWpYeu4Ss2W0b1sflFX4ccVk2cnFaUD8V9phK8ZQRg1qaEYVu3FV72xWSM/LU1s9Xkw64r04KNREs8o8Z6BvjZ40557V5bqVm8EpVlxzX0xqmnLMp+XNefeJvCiSFpFT9Kw5Jqdug/aWVmeLuCOKSKF5JVjVSWPYfpXS6zoM9vIcJkV3nwG8CwatfvrN+Q0Vm+FhPV2610UKMqk+VlRV9jv/AIG+E4/C/hg6tfQgX9yAwyOVXsK5P9ofxi9tBFolpMRdSHzpip5UdhXrHinVLfTtKuL5mVYLWMsR23DoPzr498Uapcazq9zqFxIWklckk/Xj9KWYVFOapR2R61P/AGej/eZiTs0sjPIxZm5JPc+tVmWrjr1wOO1RFeK5djjTuyowptTstMK00zREa16X8F9JF5qyysuQp615uq/Niva/gKqqjMccsK0pWlUimKrJxjdHuumaHGIVbAIxXUeHLFbd/u45qLSUDWq9+K2LciIZPBr2LxptzIlVcoJGyuAmKo6lt8tqalzk9arapNiFqmliFUbkZW6HOXVz5dyQvrXLfEO78vR5XxztIreK+ZcNzzmsDxxB5ulzRtz8ppU3KVGbj5iqwSmrnynrbZ1GVvViahhPNTa8vl6nMh6hzVaI9K+X3iejbQ07dulaVq/SseBufatK2bpXDWiQ0bdo/IrYtG6VgWr8jmte0fpXLB2ZjJaG5btwK0YDkVj2z9K07ZuldKZzSRoxNxWF8TpWj8Dah5eQWTaSPrWzEeKreJdPk1jw/dadCu6SdNqL/tHpXVhm/axM1e55D+zZpE3iXxwhuomfTrH55ByNzZ+UV9E+OPFF7L4nGnw7ktLeEIjD+E9GFP8Agh4Z0X4ZeH50uGWS+iXfPkffkIz+nT8KoalKuo38140f7yRi52jnJr28+xslhY0Y6ttfgfc5RhV7Rza0SPTvA91FFpMLlhscA5J4JrtrW58+JrhirJ2IrxbwxZanqR8pZGghHQdj7V3egrdWMn2RpStuclY29a78rxkp01zRaRjmGDhztxlqbl1PJK24Hatc/rN3bW5cMhlOOcDvWirLNOqzS+VECS5PcVzHxH8XW4spNN0SFVUDDzEc/hXpYzM6GDpOc2cuGwU6tRQijF1PxFptvE/nSQw9ghPJqBL+1vbNJrMR3Cr029c9647TPCs90n9o3Ss6zOVUEkk+9ei+BfC9rptxDOvCknfH2NePl+d18ZVuoWh0Z72KwGHw1Pm5rs4/xDYQazZOsiBmT7r4+ZK8w13TbjTryOGVMAsNpHQ19JeNPDMFqDeabHtDjdJH2avMNd0231RfKmKp1Kt3Qiu/Nsnhj4c8dJrbzPLhVSg3DY0vBv8AyCVrbzzWJ4VCx6fsVsqOlbGea+BVOdD93UVmj4Wuv3shlw3GKhibaTT5jTIgpNVKT5TJK8hlzFuiLHrXF6nGFmc+9d1dnZBz2FcJq8m55DivewsFHCJn0+TxsY1lH5l+T712dspWFR7VymiKGuGb3rsolwijHavzTN6nNXZOcO9RIapNWoG5yahIqSHqK8unNxkmjxraCXO6Q8dK53xBbtjcBXWLGCKy9bRPK6dK+owmGVVXkYJ8rOV0xGUnNTT8Gp441Vtw6GoLj7xrrqUvZxSOpO5UlqpL96rUpqrJ1rnbN4lG46VnyoWYitKccVHb2/muMCqg9Tqp6jtMtM/O3Srl4/lpgY6VYKrBD6VkXcu5iT0FetKX1ejbqz38HRsrmdqcu1TzyawZmLEL3NaOoTeYzHtVKxi866A6jNZUVyx5mLE1OZ8qO2+Hmm75Vdlr1VY1jhA7AVy/gWzENurbe1dHqtwsFqze1fEZnXdfEWR3UkoQPN/iVeAZiDCvNH5bNdL40vftN++D3rnVWvs8tpexoJHjV5c0mxFWpFXilVakC12ORgMC0u2pAtOCVHMBFtoK1NsoKe1LmAg20hSp/LNBQ0+YZW8umlKtFKbt9qamKxTZOKjKVdZBTClaKYii0dQulaDRmoXjrWNQTRnulRPGcVfeOomStozIaKDpioHStBo+ahePrW8ZktFEpzRVrZRWnOSZVFFFemeKFFFFABRRRQAh6U5OlIacnSh7Ce4tFFFQAUUUUAFFITiloAKKKKACiiigBO9LSd6WmiQooopgKKQ9aUUh60AFFFFABTqbTqlgKKUUgpRQDHL1p1NXrTqQIUdKcKaKUUhWHCnCmjrSjrSe4h4qRelRLUiGkA8U5aZTgalgSqaXNRg08UmIlQ1IDUAqRTUiJlNOHWo1NPFAEmNwx2qGSLbzUqtTxyMVlONwTKy9asQtzTJI8crTYzzXJODQzRiPNWo2xiqED1bjPA5rimhF6JqtwvWfC3FWomriqRKTNa2fkVqW0nArCt26Vp2r9K8+tC5tBm3A/FXYW71k271oQPXl1ItanTFmxaScVqwtwK5+3cjvWpbyHA5r1cBjlFcrJlG5swSYIrUtW4FYVu9aVpJ0r6jBYxMxkjaVFkTkVn6rp6vF92rdtJwOasN+8XBr3PaKUdCOW557qWhC6nWIR7mc4AArt9G0W38OaB9jszsuX+d5PfvV20sFhZ7lgN6jI9qo6rK81s/zHL8KPauiUX7NqO7OzCQUP3suh5F8ZfGK32jx6NaOd+8vcEdDXjTLzXrHxC8N7S08S+pPvXmNxC0TbSuK8HldKTUjStiPby5kUmXFQstXGTioWX2ocjOJUZaiZeatsvJqJ1qVI2RXHBr2D4HyH5o++Qa8jK/NXqvwSVjcHHqK0p61IkV3+7Z9S+HwRYp9KvXlyI1x04qjoTeXYID6VR8QXgQn5q6s5xKwuEuc9F8zL6agPM+9Re36tGfmriJdU8uU4aq9zre4gBq83JMf7SjJs7KdLmqJHUQTL5pbPeub8eX6wWrndxg1c0+63w7q4P4pan5VlJ7givRp49UYPzNcTRTkjw7xVtOsTMvQsTWbGeKffTNPcs7cmmJ0rzXqXbQuwtWhbNwKy4j0q/bt0rjqxFY2LZq1LNyAKxbZq07Z+lebUVmZtG9av0rVtW4xWFat0rVtGzjua3pu5zSibFuzNgAEnOBXqOheHY/Dvg658SantS+eI/Zo26KT0/Gsr4SeF1upP7e1KP8A0KA/ulYcSP6fSup+IF6b+3hM64tIpQFXtK+Og+lfUZVgHyutPrsdWEw/PNOWxyHh3RZNWj+06kzgnLMp7sa7SDwzZtp8tvBCqSOhAb3Hak8N2rLsmnA3PgBfSvQrKyiWMbkBBGSfevoKOHpU46q56mJxs4PTY4LwPDDaN9juo9kqt0bv9Kl8U3CRarHPH8u0cn1rpNe0yxumBVijqeJE6rXB+PreXT2t4xN5kbL98/xGuLNJvC4Sc4LRHVgJxxNdN7sztR1nzw652p/eB/Ose/KajbvaxQrb2qoTJN/FgdxWVrl75MazfdUuA2PT1rm/iKmvrpUWo6SJmhjYFyg4Za/L8HnFTEYpPEu8XofW/VYwgvZ6M1JvE8mg2X2aOdTGM+VI3Unj/CktPifdbxG0wVRgggcVifD7w3p/ibWYImuZLiJhummb7qN/dWvULn4J6W7BbO/dG68gV9hlbxc4f7OkorRXOPHzw8JctZ6lPTvihJfW/wBmuPJlxwMnk1g30yXN+99Y27hf4oxyD61p+IfgzqNpC09rqcLMo4BOM/kK4W5t9d8Lvtm3pnjcRlG+hr6FY+vQS9vH5o8ulRpTvKg/kdaWj2w39imwkBZ4D/CMda1IZRJGrqcjFctp2tW+oMLeRvsty643dmNbcajT5Y4HYlHHDdjWWb4Wnj6Pt6Osl+KPlc4wDg3UsXJjxRYx7pRnpmmTN3zVzSV3yDA6V8bCN5KLPAgveGa0qrC+3jivOtW4Dn616F4oYpbsa851d/kc+tfS17U8Oo+R9hlULRGeGF+fJ9a69RhRiua8NR5Cn1NdMo4r8jx8r1WeZmkr12O2ccdaUfKfenRZ61MygqeOaypYdzjc83mFQtWdqw+Q7qthypxWVrlxtBFfT5fVUNJGEldmam0g+3SqdyfmNSwShiarz/eNdmJmppWN4lWTqarSdasyc1WkHNcLOqJXZd7AVp2UCxpuNMsYN75IqzfusMJXvXbhKKb5mepg6XNIzNTnH3VrCvJcKR3NXrhtzFjWPeNljTnUdWoe/UapQKFyxIIrU8KWnm3S1lldzV2/gax+dW21ONreyos8ygvaVLnoWhxCG0THpWP4zv8AybRxnsa3hiK344wK848f3xYmMH618lgaPt8Tc9PET5YHC38nm3Dt6moUWnHk5p6LmvulorHh3uIq1Iq05EqRVqHILDAtO21Kq04LWbkMjC0m01OFpdtTzgQbDSFTVjbS7aOcViqUppSrfl0hSnzhYpmOmmPirhj4ppjqlMLFJo6ieOtBo6ieOtI1BGa8dQvHWm8dQPHW0ahNjNeOoWjrSeOq7x1vGZLRRMfPFFWShz0orXnEcvRRRXvHghRRRQAUUUUAFKN3akpQRihgxVz3paAaKgQUUUUANk7Uo6CkPIPtSr90UxC0UUUhhRRRQAnelpO9LTRIUUUUwFFIetKKQ9aACiiigAp1Np1SwFFKKQUooBjl606mDrT6QIUU4UynCkAopw602nChk2HCnLTRThUgSDpQKaDxTqQDhTwajzS0hEopymo1NPFQBMrU9TUKmpAaAJQakQ1CDT1NJiZODmmSR9xQhp4rOUboVyJGwfSrUMmarvHnnvSR5U81xVKVijXiarkRrKt5OcVoQPmvOqRDY0YDWhbt0rLibgVdgfpXn1YmkWbFu9X4HrIgk6c1ft5Oa8yrA3jI14G4q/bsRisiB+KvwScCuCd4vQ2TNq2kFaVu/TmsGB+a07WTpXq4HGu9mxSibdq59a17TLYx9TWHaNuIA7mtxnFnbfMMsRz9a+7yqTq+8/hRlCDnKxV1PUJRMlmc7mYbiO49KfdwZAx2HFS2kKuiySKDJnOTVp49wP0ruVSpGcpN7nRi6qaVOPQ5DWtPjvIXjZRyK8X8a+HZLO4d1Qlc9hX0Jc2pyTiuZ8S6PHeW7KVGa5sZT9qvaR3OKnKzsfNssbKTkVC6812XinQZLOdyF4zXLTR469a8znudSZQZfSoXTirzpUDx0J2NIvUit7ZpW+Ve9ep/B6FoLrYwxzmuL8O26y5H8QNeq+AbMI4cjBHSvSwuHk7VEc+Jqqzie26dcbbBc+lct4nv90rDdWxbSf6CCD2rhfEVwTcP81eDxlXcqcafcnDSVrlKe5Zp+Ceangt2kwcHNZVtIGuF+tdjpMMbRg8Zrl4YiuWUGdKrODTRY01THb4I7V5r8XpAbJwOua9TmCpbtXj3xbm/0UjPevTxStobxquczx8/fNPTpUf8ZqRf0rVnRYsxngVchPSqMdWov1rmmhNI1LduBWlbNWPbkggH0zitK2bp1rgqwZDTNu0k5HNb+iQ/ar+3tunmuFP0zWBpFtc3kojs7eSd/wC6gzivXfgp4Ni1a4k1bVN8UdrJtSIjBZ/SuvLsDUrziraGTimz2OwtoX06z03T1VILZAvoDjqx/GuI8WXMeqa5HFDIPsVm22IDox7tXf8AiJo4dAe209lhllAUkdQK83ZRZzGdo8Ko24P8R9q++k40aex6eDipar5HVaU8caCRn4VtwBrW/t2ZiVQMV9q47Tr9ZQXZtp9Ku/2tDbQiVCGK/eT1rBYpN2T0OieGd/e1Z032rzkYGQxgjnNcR8Qn3aUI5JNyxtwfSr13rPmBJkKjcvAB61g+JJlvtPdd24qpZj2Brz8xxSlQnT7pnoZfhpRqxk+hkaBYWF9aSLqQIiYYGe9Zgvbixhl023uQLPcwVHAJxWijtFo8EceA8qHg/wA6Zp3h2W/uUkml8uLG5mx+lflqwcqyhQpx1W7PqnKMeaVR6HRfD7R44dPV4LdYjIw2kDG0163pOnrHZxscmTnrXH+Hri2to4rYEIo6evHeuuttd09R5bTLvGOM9K/XMsw6w2HjTjufDZvVqVajl0INXsZGiYs2EIryzxjHZR209pdMjRSHnPJ/+tXrWpzR3FuWkfbHjkZrw342azo1vp0kKYWYDghq9qlln173ZHmYfOXhWla6PPte8NtYxi80qdbmBnO5Qen0NTeHvEShRb3OZolOCG+8lZPwg8TLrYvtEuplLwN5iknnaf8A9dX/ABnp8MF0WtYTHInOV718jN1cJVlGL1i7Ndz7dU6WKop2unqd3a+Xd24e3kDrjIrS0FGW5KkcV5l4V12a2n8khvMH3l7Eetem6DqMM8QkTbk9aI4SnjZKcNJdT4rMcklhqnPDVFPxoAtsR715nrLfu/xr1DxXazXcH7sZrzLXbaeNwrRn73pVZ1QqUqUrrSx6WXWVOxqeGB+6X6VvnFZPh2LEA47VriPLCvxvFNOoz57Gy5qzZLbruHTpVlVwPmFaOkaaxQOy9at32mEQ5C17uAwNWVL2ljgmc3MinLCue1geYDjnFdNdRGMFTWDqihVPHWtqcHz2Zn1OehyCeOlExzVlVAYgde9VJ+G4ruqx5Yo3iyvJ14qJUMj4qWTpVvTbbcdxrnScpKKOukrskgQQw7jxgVi6ndGR9oNa2tSrFCUU84rmclnLmvRqyVGnyLc+qwFDljzMium2risu4q9cncapyLmsKWhjj613yoZYQmS4Vcd69U8I2Yit1YrXBeHLXzLlTjvXqelL5VuO3FePnOI05UXgYWVxdXmENsx6cV5B4puvOvH5yM16L4uvBHbOAe1eUXzmWdj15qskoWXOyMZUu7FZRUyLQi8VMo4r6CUjhEVakVaVVqRVrKUhgq09VpyrTwtZOQDNtLtqQLTttS5DsRbKNgxU23il2UuYLEG2k2VYC0uylzAVvLpDHVrZSFKfOBUKe1RPH7VfMdMeOqVQVjOePrxUDx1pPHzULx1tGoTYzXj9qgePjpWm8fWq7x1vGoIzinPSirhj56UVt7QVjgKKKK+qPngooooAKKKKAClUAimnpSqTjpQ9hNjgAKWkBPpilqACiiigBp6GlX7opJO1KOgpiFooopDCiiigBO9LSd6WmiQooopgKKQ9aUUh60AFFFFABTqbTqlgKKUU0UtADqcvSm05elISFpRSUopMY4U5aYOtOFJ7E3HU6mU7NIB1PDCowaXFJiJKUVGvBp2RSAeKerVGDSg0rDJhT0aolNOFSInU08VArVIrUgJ1NSA1ADzT1alYTJwaY4zQDSg1MopgEb7TV+1m7ZqiVB5HWkSUqcV59eiUtToYJNwGOlXIm6c1h2lx2zWpA+4CvJq07C2NOGTmtC2krIjb0q1BIc1wVIXNIyN6GTir0EnSsO3l4HNaEMlebVpm6kbdvJyK0LWXBFYVvJyOa3tAtZNQu1iQEL/E3oK58Ph6lWtGFNas050dN4cSRmNxtyijHPSrbXKXTlO0Zzz3qxKY7O1W1gxk4A/qaw5pBDdOsXTODX6VXqf2VhIQ37+p0Ukowbe50VpJz7VdHTNYVlcAgc81pwz5HWowmOhON2zhldyLEke4Vl31oxUkDitWKTdT2j3J04r0YzUloQ1qeZ+KtFjuYWyozXjPibS2srphjjNfTOp2IZGLLxXk3xH0ZWt2mReRXn4jDuPvIuEjyJ0qGROKvTxlGIxzVdl5rjudCLXhyfybweh9a9c8F3kcsipwrY6V4vEximEg9a77wPeGS7jKNzXo4PEuK5Tnrwv7x7fHcYtyoPGK4XXpd07/AFrpLeQm2zntXI6w37xvrXynEtV1a8EyaPuxKdtJtlB711+k3q7BzzXDRt+8rb0924GcV5eGxs8G3KPU1gubQ7Ga4EluwFeO/Fhv3eK9YtgzWXvivKvi2hWHOO9fSUakq1ONR9TpoaTseUDrzUyKTgVGq/N+ten/AAq+E+teMhDqDkWmkO/zTt1b1AFepCjOq+WC1O66WpwFvCzMEVSzn+EDJr0fwh8H/GevRwXC2QtLSXnzZsg49a+ovAPwv8K+GbCOKDTIp5QMmaUbiT+NdFr+s6VodofNkjRsYWJf8K9bD5MpO1Rmbqc2kUfP+l/ASz05TN4h11GTgqIyPxB/DNa2n+FfhfEHsnt5WjicuLpyQp6fLnPtUnjzXbnWYJHsLdpiTmCNSQp/2iR2FcLpVjrUYdpY5rubdln24jT2HrU5rVweUpR5E5HThsK6qu2eyfDqTwidclttBtVtY9m1rmRQQ/8AsjNb/iwTabc29ro+xfPfzGKAdehNePaNa3raabK/VrOSSTzFJOw4z7V6J4Tmld7eJ5jcGPADE/wj0rOOa/WKPLTjyyf3HRRw8Y1Oft0Lup6kdOs3muD5hVTwTzkVwl1q019eFpHB5/d46D2rrvizat9iaWD5XlIOB7dq850aQNdStEjlYTg7h90etcWaZs3OGHg9ep7eXYOLpOrY660kK2rONpccjHTdVHbc+Z9oeTCHO7Petu0ntUWMXMBUlfl44+tY3iOQm2DNKikNhQp7e9dnsJSp8xmqi9pZIxrzW7O3dwJHlKfpUNzq8P2GYxMxHltz2xiuP1l3+3Fd+w5+7/epkl81tp10GYYWF8D6g14VeE5J6nrUpqMkdVb3j3VpblW3HyxsrZt9XnjtWkU4KAbkrkfB7rc6NbQhik0Q+Xd3Brov7OWK5juJGcxMCHHvj/GvlMJLEUKk5w2R6VRQmkpF648VXKxI0ZAlJ5x2rzTxL8XJ9L8TbYJ1ZIRumBb7z+ldJeOGn8uNcFgVUf1/lXyP42e7HiPUmnZhJ9pcMD9a+w4Sx1Wvi3VrO6itEfP5/wAlLDqEFa59Ka9+0dcTad5cGwEjDHPSvFfGXxGvdYaVpJmdn6c8CvNHkY/xGmqTmv0+WdSVNwpxsfn6wcFWU27np/wMvLk+MHKOwLxktX0q7LNYT3hjD+XGpkB/j+leHfs/aCqR3WtyhhEYxGpYck98V7xp9q8NnbLKqzwyxmY28Zy2M4G70xgmvy/F47mzOfLslr6n6fltJxwMFLcxfC1ui+LraHVNPkj+0P5TS4+TDDgZ9eRXTa7pdz4bvfNty0loW4x2rDnlNlr9othq0Wo6fDKjyBiN28kcjHYZ/SvWr821zZeXKm9GXuO/rX0OCkqkWk9UcOLvGadtGcxpGqw3kIBIww6VHqum284I2q1YWo2NxpV401tuMGfyrQsNQ86DcGye9ddPG+0vTqHHUwij70dij5S2Ewj24U9zW1plmJpkbGRWPrEizRE/xAZroPh7MLqIq3zFa+DzjIqX1xTgrKXQ8DNMC6a9tHY7TTrBfIX5akvbT90eO1a2nIu0DHGKXU1VYzxX1FLDQp0eXsfPbs8y1+3CSmuY1i2/dFq7jxBEHY1yOrNmIr6V808MvrD7GTkcssW1mJrPuz+8rZm+ZDgdBWNdD95WONhyx0NqbbIokMkgUVrJtt7cseMCotMt+NxFVvENz5cXlg4rLDU7JzZ7uX0OeSMbVbrzpyM8ZqjJ8q0infIWNJK2TWNSTnK7Pp6jVKmV2BJNQSrzVzbhajSMvKB704ysfOyk6lQ3vCdvhg2O9dx5nlwde1c94eg2RA9K0NSn8uE8189i37ase1SXJTOV8ZXm7cu6uLPLZ9a2NfnMs7Z9ay1XmvpMHTVOkkeZVleQKvFSqvFCLxUyjitpSIsIi1Kq0KOKlVaxkxiKtSBaci08LWTkAwLTttSKtO21HMMj2UoSpgtKEqXIdiEJ7UuypwlO2VPOBX2UmyrQSjZRzhYq7Ka0dXNnFNMdCmDKDR1DJFWi8Y9KgeOtY1CWjNeOoHjrRkjqtIldMJktFEx80VZKc0VrzknltFFFfbHzoUUUUAFFFFACHpTk6U09KVVyOtD2E9x9FIBilqACiiigBrcj6Uq/dFIejfWlT7opiFooopDCiiigBO9LSd6WmiQooopgKKQ9aUUh60AFFFFABTqbTqlgApaSlFJAKKcD2popaGIcKWgdKKQWHUZ5ptKKRI8HNL2pgpQeaQx4p26mCikA/dzS1GKevSiwiRelKKZSg0WAlBpytzUQpwNS0BMKetQq3FPBqRk6mpFNVw1PDUhFhTT1aoFang0gsTqaHTcOOtNU8Cng8VMopiQxHKHmtSxueRk1mSLuHvTIpSjgV5tegU9TrIJARVuM1gWN1kD1rXtpcivGq03EhPU1bZulaUDdKxoG4rRgfpXnVYm0ZGpA3NeieF7aay0Vp5Y/LMnzZPUiud8C6MLycXt4uLZDlR/fNdlqNzG/+j5wg5OOgA7V9Tw/lroReKqaNrQ66Ebyu9ivLcM0ZuMYI+UZqiVdhuPJPU1lDUmlkMTNlFY7TWlDMWQelcWMxcMfu9i8TV5pJR2J4XZDWpazdKxjIM471dsm5614MK7p1OWLM+hvWsvNaluQRzWJa9K1rNuK+ry3ESejIaJrmASQkYriPGOkedaSIF6ivQI13DFVNTsFmjORXtVU6kGjNrU+VPE2jy2ty2VIGfSudlj29a+gfG3hpZlYrHzXkGuaJLayN8nFfPxvGTjI6E7o5WRTXSeA5fL1Ac1iTQsrEEVb8Pym31BG6c10U3yy5hTV4s9206Xfac+lczrH+sP1rT0W6820G054qnq8eck9a+ZzuopYiLOeCfKYSnD5rZ05suKxmXD1qab96vLrJcpdGWp3mmqDZgADpXm3xZs2mtyIkLSFgAoHWvSdFfdZY9qqQWH2nWlnjtVu5oiGjjc4QHPVj6V9tlsIYnDwjE3o8yqHIfCL4UT2OpW/iDV57e4IGY7UYYHPrmvd7nxHp/hnTjK8MUEUcbSyQqoAVVGSQK8j+I3is2Nl4h8PaaVj1u1gjIdG4eRj91fYAHmsbTNeuLnRLHVdXDm4sdPaCaKT7rEsxZv9oEEda+rlisPl1B33XTqz3YYWLcbntyeINc1xbW8sJBDptwiMSeMqwPIPtxWedPihBGqX0EgAOXaTOTuP9MV876n8S/EM1zFaJdCG08sqI4+ApI46VyV5rmrXMLR3WoXDMrnjzDyPSvIqcQ46ppSSivxM3SpLzPpLxR4q8M6fFFHpd9ZLcL8pMjgLXFyarHql2rL4ktDM5/1cbgDPYDFeH5LH5mJ+rE1oaRP9gkF6ijzVOI89AfWvl8Vg54ibqVajbZ1U8d7JWUND6f0z+1rXTjD4qNrDbJETAZm2uR7etbfgvRftki32lySQQSZJDf8ALT6e1eLfC6113X9cjm1a9muYJTueKU5yv94/3R9K+nrzU9J0Lw3DJFNHbwRDy88cH0r6TLcF+6b6LqYSxTdROK1Zz2uSmQfYL6PEqsNhI4Poa5+fQ4YWfcVSSVssw4DAdqTXfGNheSPMymRYwPLcdvetyxkTUrNbqKPflcH2r52rWp0sY57tfkfSUuaNBdEZWnXca20iXUC5Hyrn7xHtXM+LJWj2qqgxSnHvXVy2yNfJNMdnlcrgcZ96kvdHj1yAeVLGZFI5GPyr7XBY+hj6XuPXsebVpSoz5uh5BqGjLcXUTW53SltyYOdtYnijSr22sbnZbzSnAXKrndk17vYeCLi2laRUWTP3s/0plhpdtY69G15H5hU42sMjJ9RXV/ZdOtHkM1mEqc+Za2PMfh3pOoRad9q1OIqwXZGCuCF7V0t20bWzrJkEDDH1Ndb4ouYLfzVhiBAUlmVeEFcTPdR48mFQysMZPvXi43LqODi6cep7GFxVTEe+0YFzF5N2s+C2zkD1rxv48+BnvZ/+En0WIs8/N1bgfMrAdQK9r1GVo7cmRGGSQjEYBx1rnr53eT7RkHK/dPTivhsNWq5ZjOam/wDgrsepXw8MbS5JnyE9tMrlWQhgcYIrsfh54G1HxDexvJG0NmG+eVhxj2r3G70bQbiQzzaPC0xOS3TJ+lalqscMCxwxpFEBgIgwBX02L4pc6TVKNmzzMJw1Tp1eecrpFjRYbXR7KK1sYlWGEAIp9u5rTto76CF9Qa+SCOSB2YZyzJkZAHvz+VVbWSFpUFwpESL91e/H+NRX8KRyRefIWjdN+xTkKMnANfH0qsvaOUt2fUOC5bJFXW/7Oh1SzbTRiO8uFkCZ5iVTgKfrjNenWeoTGMeY+UUYFeS6/qDfb7eERRNGhEzTJ/ex90fSux0vVPOs43RgeOfpXqVcxrYavCpF6Pc450YVY8rR2dzqVj9iMMqK+7pXH32bCVp4+ImPSlvJd5Mi5AxWJrd5Obby92cV9NDMKeIgpPRnnfVHHRGwky3kbNG2eOlWfAWqNpviAW1wu1JDwa5PQ9QaGTDHANdFhbjZJCAJQcginTx9PGfu38SPOx2CvSlHoz3rTZldAynIpNUmylcr4M1K4+yJHdAq2Pzreu5N6nniumrWlGPLLc/PKtL2UnHsc7rC7stXEa4u0nHeu51f5lOPSuD8RF8HHavOxC5NThbuzEYhVZT3rL8ppLgDHep/MZ5Kv2UPzBiPevMrS9s1Y7aFNuQYW3t9x44rjNcuvOmIB710nia6EcOxTjIriCS8pY1WIapxUEfbZdQVON2SLwlIoyacPmOO1PC7RmvNbObMcRpyjW+7VjS7fzJgccVAoycetb+iW+ADisa9TkgziwkOaRtWMYjgz7Vla9cBYm5rXmby4fwrlNelZ8rXm4WHPUuz1qz5Y2OYvGLyk+9RovNXo7GSZ/lUmrcekXH/ADzr6WN2rRR5ig2ZiLxUqLxWr/Y84H3DTH02dODGRSlTqLeLCxSVeKlRamFq/Tac04W7KeRXNJsLDFXipFXkU4IcU8Ic1i5FCKvFOC08LTwtZuQEYWnKvNSBaeq81LkURhad5dSqlPCVm5AQCOl8vFWAlLspc4WK+ykMdWQn5UFKXOFik8dV5I60XT2qCRK0jMlozZUqtIlaMqc1XkSuqEyWZ5TnpRVll5orfmJseOUUUV9+fNhRRRQAUUUUAIelOTpTT0pydKHsJ7jqKKKgAooooAaejfWlT7opG4B96VfuimIWiiikMKKKKAE70tJ3paaJCiiimAopD1pRSHrQAUUUUAKOlLSDpS1ABSjpSUo6UIBRS02lFMBacKbRUiH0opB0ooGOoptLSFYWgHmkzS0CsPpc1GM0+kFh6ninVGDxTgfegLEgOaUUwdacPekA8Gnhqhpw6UgJwaerVXBp6tUsCyrU8Gq6tipFbmpsBYU1IGquDTw1JisTg1HKmRuXrSBqcGqJRuhoZBM0bjNbNjd5xzWNIm4ZXrTYJmjf6V51egmJq52trNkDnmt7QrO41K8jtbZGZ2PpwB61xml3JcqvWvdPA+nw6HpCSzYM86h2bHKg9q5cFlixFb39IrcujTlOXKjU+y/2RpUFss2dvy49T3NVdbulstMJx88q4B9afq15GbW4nk+6g4z61w1xqFzeyAzyEqv3V9BXZnmYfV4+zpvdW+R6zkqNLl6lqB8Hhq1ba8cKBmsOA1fhbpX5/KcofCzhTvvubEUhY5J5rV06QEgZrBt3rQgcqeOK46db2NTmepva6Ors5Plwa0beTGK5myuuME1q20+cfNX0+GzSDS5SOSx0VvNwKtg7krEtpver0U5OBX1GFzJONmZyiyLU7BLhSMda858Y+G1dWKr09q9bhAZeRVDV9NWVD8uc1tWw3PHnQKVj5X17R3hnYFSOawHjMMytjnNe/wDizwykgZvL5HtXlHibRHtyzeWeK4tVH3i1qzoPCN1utVwecVsagC0RNcp4IZlUIc8GuzuELQnjtXy+c05c0Z9DNbuJy8q/vTWrpqciqc0f70/WtLTVGQa8urP3CaStI7TRIf8ARhj6n3rjfjF4m/4Rt4dPt5XS8lCSYj6ls8IfoMGu/wDCpXykJGTnpXjvi21OtfFm9mmzMLW7K7SPukRAiv0Lhzlhho1Er2Vz0cJyqpLm7GbflNR8aajqVjM01pPbC4klbqTwMfhS+I7oQ6jHpMj7I57D5Dn+8vGauWVq0PhnUbaCLE00xhVgOi5z/Suf8Z2N9dXUd08LqUgSMsB6ACuavN1q8q092dqnOS30OOXdkMTkg8fWrFwyySBl6lfm+tI0TKfmXFAXvTbW4kAXnH510Gg2kMdg+r3y77aBtsUZ6yyeg9h3rN0LT5NU1m10+NghmkALnoi92P0Ga3fFE8OqeIYtI0dP+JfaYt7dV/jP8Tn6n+VROLcbjVr2PT/gZY6j4g1dh5jR2u4SXTqMbschAew6dK9l+IeiRa1pMWmW+FggYSTKp5Kiua8C2sHgzwbEjALcMu5z3JqNPFk0NxLuYETJnjnPtXv0FChhPZ1Zay/AdOLi1VXQw7fQzJJLpwV/IeOQRsF7jOBn2rG8H/EO40N00W8hYTKxVWxwR712FtNd3GnzahaRpbJBIZHkd/4epAHvXPeNrXRZ7ePUpols7qZRImRjK+tfOVsuioqpT1aPew2NjVbjPqdpbeJdF1ArbXc6280qFsNwPqKo+Hz/AGPqUkbazbeUZN43SDJFea6/dpbabZ3e1XmmgLW7dNoDEf0rH8P+Hdc8UeI7eCKC6kswC93cBm2ovqD6+1eXldLFyxS9krM9OtGlCk237p9V2/iPSwgWG9t+OGZn4BxXn/xK8aaDHaAabewPfxTb3KsD8p4rkvip8MNH0XwLNq1tqt/Bd2kYMKiRibgnnkZ/zivniWWZjCYWl8w7llJYnI7V+mV8a8vpwdRXk7ni4LL6OKvUhLRdD3+61a61RxIsxVcBmTs31qul5OZFSSMRALkEDn3rk/Duri3s4mwWcoFOTW9FrHnw+RNGoXeGz3+lfnlTNauIrP2jsfSKhGnG0Sv4luJnSONyUCr8qelZ88oNkqlMKBwT3pNavBIsiNH8wbAJPIHrWHLdNsG+ToMCvNxK9vU5jroJJWLbzK7KBwO9aFhuQh1Tfs6k9K5+KTdJsG7cfat/TWDKI9zMCRuUDriuetDlR3Q1NaCK2jVo7gB367kOQB6VRujFDAWGZWZTvH90dhVtJRHE3IXBJAPpXO6xqkbyIsZwo4bHeuahCU5GsrJGRfXKPdSIuNmAVX+7Wl4a1Dy0aIvzn1rmpGWPVXXs3P51BYXLR6rLHu75r3amGVWDXkee52lc9M+3SDqwZfSql9I0kJdVIA4zXMLfzK3ysTW3ZzzXVnhRuyfuj1rlp06kPdTNdLXsZ8M7Q3IB5Ga9A8CwyX1/FhSUyMmsvw/4JudTmSWZCkec16vpOmWPh7TuAAQOp617mWZXOVWNWWljxM0xcIrkjq2L4mmh0k2xiIGSFNadtdebbqc9RXDa7cz65qUQCkRIe1dVYbo7dQc9MVtmuNjKvCEOm58PnFBUrd2SX/zKa4nxOu1Svr1rsbottrj9eRpJCD3NViqn7pHzVryOVsrdnuDxxWjdsLW3JPHFXrK0Eal2HvXN+Mb4Ivlg81yUKKhBzkfRZZhueaOc128M8pGazUXAzTifMcsaeBXm1Kjm7s+qrSVKmLGtLJxx2qQLtFMf3rC92fKVavtJtkthD5ko4711enW+1AcViaQo3A11Viu4BQOT6V5mNqu9j1sBHQglhkmO1VOaS38JTXsoZ1OK73w7oCsis65JrttK0WJB/qxivpshyGdaKq1FozXE1oxeh5npfgaNUH7v9K0j4ORV/wBX+ler2+nRqBhRT5rFcfdFfcUMup0uhxuu2eOz+FlXqn6Vn3Phwc/u/wBK9evLFe61k3NkhJ+WvUp4ajJWaM5TZ5RN4X53CP8ASq8nhvggx/pXrMenxk9BT5NFjkTIUZrJ5RhZPWJzzqtI8PvfD7Rj5VNZU+nzRn7te23+hqQRsrltU0XyyR5fFePj+EoTTlSJhi+jPNDEV420gXHtXWXulqv3VrGubJoz92vhMbluIwbaqLQ7ozUkZ4XmnqtSeWVPSnqteU5FjVWnKvFSKtSBfyrNyGkQhKdsqcLxSlajnKINgppWrBWmkU1IRWZaikTirjL3qJ14q4yJZnSpVaSPitKRKqyp1rphMhme0YzRVgpzRW/OSeGUUUV+knzQUUUUAFFFFACHpTk6UlOXpQ9hMWiiioAKKKKAGydqUdBSdSc9qdTEFFFFIYUUUUAJ3paTvS00SFFFFMBRSHrSikPWgAooooAUdKWkHSlqAClHSkpRQgCiiimAtLTaUUmgY4GnCmUUhD6KatOpjClzSUUAOFLTKXNIB4paZmlzSAkBpwNRA0uaVgJqXPFQ7qUMaVgJg1ODVCG96eDSsBMrVIrVXDU8PU2Asq9SBqrK1PV6TQrFgGlDVErinA0gaJQcUkkYYblHI5poNaGi273ep21vGpdnkClQO2ef0oVL2rURbHY/CfwnJq9x/aN7ujsIW6njzG9BXrupywwyR7clMgP6CoLVrazsorO1hEcUagbQO/rWX4svV0zw5cTTsA7DEeepJrXESpUKLpx6fmerhKPs7VGQeOtUj3R2Vu6kEBn2nqe1c5A9cvYag877pHLMe5Nb9rJkDmvg8bzzqOUjixFd1KjZrW71fgbNZEDir9vJ0rx6sbiizXgPFXoW6VmW75A5q9E1ebVidEGaUDd6v20xVhzWXA3SrcTVxNyg+aJstjoLS5XPWtG3kywOa5qB8GtfT5dy16+X5nNzUZClDQ6m0kGBzV59rLjrWFbTbVFalvOrdTX6XgMfCpFRkzllFlbUtNWZGOAeK8/8V+GPtEbhYvXtXqikOMVDd2KyR8qM16c8HGurk3aPnzTvD8thctuUgZrelg224BFd9qmiruZglc/q1h5UB45FfL59gHDDy8ioayucBeRYlIxVuwXkU+/jxJT7JfmFfByneBSjaZ1fhqQqcVxaaTND8X9dn2nZIsc6ccHMaqf1rsvD3EldE2iwz6pFqXSVY/LIx970r73hGo3h5RfVNG1rTVjjNK8PKbqTCfIzFsY7mti88L289oY5IgePSultrVYJfujGa2DFG8Hy46V9PhMPRcPZzPWmrJNHy98QPBz6fM80EZ8v2FefSxFGIIINfWPizR0vIZEMYbIrxPX/AANdLfP5MZ2k8cV4uPwjwtT3dYsL8yOD0u++wfaWSPMksRjV848vPU/lXpv7PPhU6lrR1a6izb23IJHBNYFv4D1F7qONYidzAdK+ifDmj2/hHwfDZRqPPZMvj1p4KHPLnmvdjqLlu1FbszPF90s0sqgjykztFeeJLPJqYcPiOMflXQ6xM108jpkKeMetY4tmjQsEJAPzEDp9aEnip+0mdNaCUeVdDv8A4TeGrjXpp7m8lkWwjOAnZ2PY16DqHw38O6hcGe8ieU427cnAA6ACj4VxLY+DITwFcllJ6ke/vW6+rbR93c3avsaOFVOCpwWiPH9u0+a5hP8ADjwkpQy6eJFjXCKzHCj0FWDo2nQ6PNo2lLDZ+Z8rleDt+tSanqFw+BGO3BrivF3imPw6DMz+ZICcIOTmu2lhoU/3jsrAp1q7UIu5zP7QuuRWs1vokTiR7a0XcD0bt/Svnuws4heTSHG2TEaqegrs/HWqPdXLX162+4nJbB52p6V5JrmoypcmWCYB2kGxVb37ivic7qyxmJ9nB6JWPs8poPD0kup3kcMtvLtbgL0rRW+BUYIJ9qz7SSS6sY2kOGKDNUZ5fs67UBL/AMq+OdPnlZ7o9yMu5c1q7JX5ZDuP61lSXSJjglu5PamiG7n+dUZj79Kf/Zl7ne6hRXVCNOmrNl+1jHdk2nXCyDOSDnvwa2P7Qis4gHJVuxrMS2kiUeXHk45Jptrp7Xl6q3Uu49hWcoQqS12E8fFL3RNV8QT3ACxZAA5PrWYkzMM5Naeu2YgkCBAMegrMjRiwULW9KMFH3UZ060qzvcrXkrfbI5PwqHa51lTGrEuOwrvfDHgC+11Um2lI855FelaB8NbKzkjmniDup6kV62Hwk5xvsjLEY2nSdr6nmnhrwbqmpSK7IUTI6ivX/DXg20sLZS6AsMZJrpUhsNNhGdi47CuX8TeM7e0jaONgB6g1pfD4RXe5ySr18VpHRHQ3F9Y6VDgFRiuK1TxEmpakluJcR7uea8x8beOp5SyQuxY9DmqPhLUJDMkl053sc5JrGWKrVVePuxCnhqcHZ6yPpbTLKx8mJYFHTJPrWjdQRpt2isL4fXcNxaKskg3Koxz1rpL3yjlVYEdq+ryzCYPFw5rK58nmmDn7Z8xUax8yLIrldYsWSVmZeK7qykj2BSwrK8VQJ9nZhiuvGZFRqUvc3PClh7TPO9WultbdjnGBXmGt3bXd0zZzk103jfUNu6BW+YnmuQhUu/PNfA5lN037JdD7HLcPyQ5mEa7V6dakjX1qTbluO1PK4FeLKRxZribe6iJ+lRt1p8tRNTijw4s1dJk+YA16T4G037VMs7jgdK8y0eFpbhETqSBXu/gex+z2USkdua1wGA+t4uMbaLc9fD1XCnc6vTbVY41AAFakM0anZxmsya4WC3Jzg1jRasBP97PNfpjccPFRiOnTdT3md9BIrL2qV8MO1cxYaorAfNWmt8GHWuim3NaGVSPKyS8AIrFvBjNaFxcblrMum3A120k1uYuRDbsN+DWrbAY6VgO5VgwrX06feg55q5ScWKUbxJru2U84FYmpaasin5RXTH5o8VQmXORXTTqnDKFmeealo7BiwWsC90zIOV/SvTryENnI4rHvNNVuRjBrDGYKjiI2kjopTaPLrzTSp6VnzWrRnpxXoOqaYVU8dK5+a1VgeOlfnudcMOCdSgdlOvrZnNhfWnqtXLm0Mbfd4qvtw3NfA1IypycZbnWhoFLin4oxxWVxkZXmmkVNim4ouIhIpjrVgio2WrTJKci1WlXrV+RaqyrXRCRLKDDn7tFTleaK35iDwCiiiv1A+aCiiigAooooAKcvSm0oJ9KGDHUUgJPbFLUCCiiigBo4JzTqbJ2pR0FMQtFFFIYUUUUAJ3paTvS00SFFFFMBRSHrSikPWgAooooAUdKWkHSlqACgUUCgBTSZoNFAC0UUZpgFKKbu5p1AC0U0mlBosKwtO3CmZozRYZJRUYPNOzRYB1LmmZozRYB4NLmo9xpc0WAfml3VHmjNJoCUGnKahBp3SlYZOGp4aqwbinB6mwWLKtUiNVUPUitSsBaVqkVqqq1Sq1Q0BZizIwC8n0Fe1/DLw5b6Tpcep3UBN7Ov8Y5RfYV5b4C05dU8RW8Mkm1EPmNx2HNe3w3TPJjseMelbKpHDw52tWbYWg6s32Qt9dSKy3KIBHEfmPqPWvMfir4kXWr+O3spCbaAdjwTXW/EfVI9L0Ca2WTE9wcIPQd68d3HJ9+tedUSxFRyO7FVnCPs0WNPujG+M9K63Sb0PgZriXXHzJWhpl6yOO1eVjMNzLQ8ho9DgfK5FXYXwRXPaTfCRACa24W3YIr5ivScXZjizZtZK0oXzWJbNjFaUD9K8qtDU6YSNWFuauRNWXAxq7C1efUidCZoxNWnYShRWLC/FXIHxWEZulNSRomdHHONgq5bznPWucimOBzWlZSZ5Jr2MHm03WSBwVjqLKfIArTRwRzXM2s+3FacF1n+Kv0rK83jyWkzknDUtXcSuDXNa7aqYn47V0Pnbu9ZersrRtXZmFWnWw8rkRumeU6tFtnYY6GobYcitbXov9IbHrWZEvOK/H5uzaOlrVG7oz7J19676wZXiAz2rzzTeJVNdrpM+EXJr6/hDFezcovY2Ub6mjcqBk1n/bXjmC5+WtG4ZZI8rXP377G54wa+0xtotVIM76NXTlkdAUjuE3EDkVn3ukwyKWMYz7Cm6bfp5Y3OBWtpjrfXAWP5lX7xr0IV6c4rm3M5J3bRW8P6BDFKLydBtU8AisX4j6t5Uy2kIHmyHA9hXcXcyi2fb8qIDXgXjLXlbX7i6MmQp2oPSvLzvFwoRVOPXc6MLT3nIv6hNDZwgbhuxWVpWvQ2erwyXknl6bIwjnk27gmehNcfe+KFe623A3xtx16V3/hS88G3GmMt3f2322PH+iS4HmIfQdzWGTxqY7Fx5I+6unkZ4mso03F7s91tpILfTILaG482ERDawAAIIyCMVPY4ml4XtxXHaLeW5BhtLhpLbYPKRxgoCOldnoStDY/apGBbnJNfeVZxpp2PPhQbsiDxB/otk6w43hTyeoz3r59+IT3H2pryaQuQRtGfvV6t4u11vNaWQkRo3OO9eGeMPEX9tXg8iMR28Y+Ud6+KzTN5O8L6I+ipUoZfTU5LVmdBb2V88i3kjRiYHLHnaTXKWfgqG3u3E86ykSEhxyCvaugRs9alR6+MljKycuV7nHDM60He5dgtbOK3CKckLilgs7Agu0ZZ/QjiqyPip4pMGuNNX1FUzfFPaVi9bKkabUiRR9M09oIZGy67jVeOTjrU8ZJIA5NdFKlFvRHm1sdiJ7zKetwL9nWWNQoU84rFsreaS8HkqWI9K7uw0S41I+T5Z2sMZxXe+EfANjp8YklUSSnrmvWwuV1a8r7I9jK8ZKNBxlr2PLrfwreamMyRkEnuK6PRfh3bRMslwu5hya9Wl060tF3BVUCsDXNetLGFtu3p1rulSoYR+9uezh61WatHY0vDtvY2EAiVAhUcCs7xZ4ghsI3ZWUY5rzfVfHqxXbfvgF9jXnHxA8eyXmYbeQ7cfMaxqZlVrSVOhH5m0MAoy5qjudD4u+JZZ3ihky2SOteeX3iK6vHZpJTz2zXG/aJZrx5CxIJ71uaFp01/cqVU7AeTVzwkKa5qjuzqjWs+WJPGGllWSTkZ71fkumjKuhwFxitC/wBNEKAKMYqmlm0qlSK51iIyXkbU6Db5nudt4P8AGVxCiqkhDDjrXqOkeJJZLISSPkkc814doGjSLcK3IGa6+9vv7PswgfHFejk1CrRrSrU/hMMZCFRqMlqeiQ+LNs4XcMfWruo+JY57NhuHT1rxRNWaVsq/em3usTwx/fbH1r2qHEXLJxZzVclhKKaL3ieQXF+0nXcapxJsjz3qnZXZvH5ya2ILaSZ1RFJr4jNa6q4mUl1Mq9sPS5SKFPlzSOpPTrXSWfh26lQbYzz7V0Gi+CZJGDTKfyrnw+AxFeS5Ynxta9WfMzzpbKaX7qMfwpJNOuF5MbY+le76f4MgjjH7kE/SodX8LQpEdsIFfT0eEsTKPM2EUrnl/gWxM2rxqy8Ag171o9r5UIx6VwPhTRlt9YyExivV7S2C22f9murIcrqUKk/aLW511J8iSOS8UXhjygPSuQOo7JOtbvjQlWc9687nvGE5HavdnQfPeR6FGd4aHfabqjcfNXQ2d+zj71ebaTdcjmuv0mQsBXoYfltocleLOrSZnA5okywNRWSkqDVop8tdWhxNMz5U4qfTH2S7T3pLgbRVWOXbIDUzScTWF2dRE3AqrdfIxpLWbcg5pl4+RmlRkc9aHvFK5aqgYNlfSn3MnvWes+2Uc966JbBTRLeW6yLuwK5DVbMwXLALgGu1LKymsfWolkTd3FRTtNcrHNOLuclLbLINuM1kXln5Rzjiun8sA4FQXVuskZ45r8+4n4fV3UprU7KFbuco0eDTcVfuoPLb2qmy8mvzWUZQfLI673GY4pCOKeaQ0riI8U1l4qXFNYU0xFaRaqyrV51qtKK3gyWUmXnpRUjLzRXRci5870UUV+qnzQUUUUAFFFFABTk6Uw9KVRkdaHsJj6KQDHelqACiiigBsnalHQUknalHQUxC0UUUhhRRRQAnelpO9LTRIUUUUwFFIetKKQ9aACiiigBRS02nVLAKXtSUdqQATSUGkHWn0AcKDRSGkgA0p6ZptFUAvbk0qmm0UAPzQKZTqaQBmlFJRTsA7NGabRRYBd1KDTaKB2HZpQaZRmlYCQUbqZupQc0WGPzSjmmZozUtBYlBp6moQxp4NS0OxYVqlRqqq1SI1QxWPTPhFGFiv7oxc4CLJj8xXoqTR21m11cMIwiktntXlfw58QaZpWn3MOoSspLh1VRnPFQ+LvGVxrQ+zwKbe0zyAeX+tcGNp1atVKO1j08JWp0aLb3IPGGtvrervcZPlIdsY9qxwc1XVv04qVWreEORcqPOqzdSXMyUN+VKQQQyfjUYNWbSJpHCjvUzhzqyIvY09GumDqvvXa6dNuRc1zOl6aIwHI5rctn2Y9q8LMcsmo89gUb7HQwNwKvwtzWLaXKsBWnC9fIVoNPU0i7M04Hq9C/y1lQtVuGTiuCpA1jI1Ym6VbhbisuF6uRPxXDUgbRkakT8Vo2LfLyaw4pKuw3G1eKnDONOrzSNHLQ2DcbOOtT293z1rC87JyTzT45mB610QzKrTq8yeg+VNHTx3f8AtVBfThkPT86x47og4JqSV9yHGSa9tZ1UqUnYz9lqYWqqJJGastE+ete7ByexqkY/nr5+M3K992U42L2mxcbjWzbTeWMZrOtPkiFTwxzXE6wwLuY19vgsOqGHUorUdKd2bUV8PL65rK1N3mYrGpY+1bOk6VH80V2xWQc4plyy2k58i1d8fxYr1FKuoKdaXLHzO6FN1JWiiHQ/DN9NGbm7c28OMgHvWsbqLTzFa2HzM7AM3tW3dyTTaXC1wvkoEBPavKfFXjzTtJ1iC3tU8xUfMjDtXXicVHDcsKL1e7Z2UowhFzmdH8WvEiaJ4faFXC3EowBnmvmnVNQmuWYlicnJNb/xA8S3XibWXuZN3l9I19BXLMorz8XX+sVud9NjnqVr/CrF7wx/ZEl0Y9YiZ0Y8OCRtruYE0PT4YdQ0PR3nuoW5adMh0/2Sa4nw74j/AOEVuzqR0RNZhj5mgIz8ncjjrXbS+PLXW5jq1nYrpsZQLZ2LLgqD95iPyr6XKcLGnQ+t3Xa1zCk5Tq8tjvPCV5Dd3treyzbGmX97H90R+1d/rfiGG3sPs1vtRApw5PGPWvD9Lu7O3046hd3LMApLheBvJ4FReKvEdzKBczybAYgqRKeNtVmGd06dLlXxHvYPLlf2lR+6tRvxP8TTS3Eel2twSm3dKw6n2riEPFVHne4uGmkYlmPU+lTxtxXxlacpu7PKxmIdeo5dCyrGpVeqm7BqWJWkYBQTXM4XdjiZaVqmhyzYGc1Z0zRbu8ICxtg+1d34c8EtlJLgV14fLalV3asieSUtkc/oegXl9grGcHvXb6F4PVCrXAyfpXa6LpdvawKqoqgCpb6+tLPOCMivoY4ShhYXOmhgVLWRDYaXBZoNqqox1xUeoazDaZCsOB61zuu+KlUHbIAOwBrhNY8RSMzSLk+1cVfOfZR/dq56VN4eElCTOu8S+K8xMvmAceteR+N/EVx5JAY7T6Gi+1GS6cnfxWD4ji+1Wp2sAVFeDSU8RiFOs9z25zjGjeBy17dNOGYOT+NcxfyHzSCSTmrszSRysM96quis249a+soU1TJ9q3FWKkbFZAOgJr1Hw9Jb2mkx4Ub2HJrz2xsmu7uOGNcksK7/AFbTZ9MsLcONuVrlzJqajA0wj9/mZduriOVC2Qap29xEj84rBe8kUFQ1UZL2QNndxXDTwTta57TmrHerrkMC4BANZOt6012gUN+tcq10zndmhZGfIGSfSvYp16sKagnocc6Kb5jZsrvyuWbvVm4u/OTbn6VlafpOp3ki+XC4Qnqw4rrtL8KRxMrX1zyf4F55rlnheb31sXHFxguV6mx8P9Fju8STSqiHuTXrOm+G9J0yGO4vrqKF5CPIjkIBk+lc/wDDfwdeapqUdva2sqWa4Z3YHB57GvZ/FXhbRLS1S81jE0dvH+7U8FSB2rryzLqOIndR5n36HzOa4iDlaT3KmkaXpstuJbdo3UcHHODWktvbQjooxXj3h/xRFpfiO4+yzu1jcZypPCkVuXfje2YfJLkH3r7GjXweHXLNpNHkf2dWm/dWjPRnureNPvDisXWNQiMZBZfzrzbUPGjAHYxNc3qfiq+uAQrECubE8UYKhdRd2d1HIqj1Z6rotxD/AGkrhgcnmu4juFEGQ3GK+ePDPiCZLkeax69a9DTxJutMeb2rDKc4o4ypKWzFmOWTjaxJ42dGL7SDkV5RqLlLkn3rrtb1TzkZt+a4W+mLzfjXdjKsN0ycNTlFWZ0Wgy7mUZr0DQPmC15hobsHWvRvDc2NozXnU8dG9rnTVwz5bnd2SjyxVl1G2qNlL+7HNTSy8da9BV7o8x09bFW+OFNYc821utaWoS5U81zV9Ntc1rGtdFwpanT6dd5jHzVPcT7kPNctpt5gfeq7JeZXrWlKeplWpFmWXg81k3Vxtk606S4GPvVk6hcfNxXWp3RlCm7m5HeZQHNRXs+6EisO3vP3ZGaV7zKMN3auWNXlkbVKV0Towcbu9OULu+bvWXaXQ3suasLMCeW6Vpi4xr0rMwVNpkGpQKxb9K5+VSrEVv3sm6QGs7UoQAJF71+N8RYL2FbmijspvQzDSHrTyOaaa+buaMTtSEU7tRimIhccVWlWrjjiq0orWDIkU260U9utFdFyD5wooor9ZPmwooooAKKKKAEPSlVgBQaVRxQ9hMUHNLRRUAFFFFADZO1KOgpJO1KOgpiFooopDCiiigBO9LSd6WmiQooopgKKQ9aUUh60AFFFFABTqQUtSwCiiikAhpB1pTSDrT6AKaSiimkAUUUUwFFFJRQA6kNJmkzQAtFFJmgBwpaaKKYC0Ckop2HcWlFNpRRYaHUopopc0DHUlAPFLUlBTkPam0ChoRKKepqFWp+RUNBYmQ81OjVVU1IrVMk3a4WtsW1apFaqytUiGs5ILFuL5jiun0CyGBI1YOlQ75FJ6V2en7VUDoK2w0E5ajVNs0YY12dgKqXTeWxOeKtecAMcYrn9fvgoZVPNb4zk9nZnZSo6Gjb6iiybVauj068DxjkZryiC8kWXcT3rqtD1P7uWr8/x2A3aOWuuWR6HDIDircLVg6derIo+Yc1qQyc181WpOLsRGRrRSVbifoKyoZK0LGG4upFjt43kc9lGa4Z023ZG8NS5HJ71PHIxxjn2Heui8P8Agm9uHWS/YQx5zt7mu1sfDGjWcokS33N6sc/pXqYbhvFYmPNay8zdI88tNN1K5KtHayYPQkcV02j+DppMPfS+WPQV3CrGigRxqAOmBSgH617+H4Qo0pp1HzeRsrIxLbwzpkDghN59zV5NFslYukC5rQAGegqdAoXFfR4TIcMou0UkDkc3ceF9MnYs8WGPXFVX8D6ZI/Vl/GusZM0mVQ5Xk1xvhzB06inOI3K6OX/4Qq2ikO1yyds1c03QYrKfeqKrY4brWxcXTKvAqo8xk6HkV11cdl+FkoxWpmoy+ySR2Nusgdowz92qWaO1AIWFGx14rJuJJ4yPLkPB5qza6hbmFjKNsgH51xQzTCYmTpXt6iftI6jtQUTW+2Yfu8YArlLnwr4dnm8yXTUdz1OK3JNRSSdkwcMe/QVJG6+UT8pFeJjZ0K1VyjK9i4VJpJM5WTwP4dU/aY9PQuoOF7E+leB+P9a07Q9VnsLjwhMj7jsfcwU/Q4r6dM8eRk4rC8SeHtL18Nbahaxyhl4Y/eH0NeXTzKnh6i5oc8b99TaEFOXvuyPl6DxJIumPNZaUtvcyNtWNvmAX1JP8qNB1uzstN1bWtTjR9UmxBZRD7sa/xPj8q9T1/wCCMiQvcaXfOqZ4Vh0H1rn9L+CrSXhm1rUQYx/yzQdfbIr6CrxDhqdLlm+Vb26nq0HQoq8WcLbeILjUtJt9KEBS3ExknmHO/wBBUl9dy3OyNmYqgwOe1e8XPw40Sbw29lp8S29xGn7v/aNeFarp9xp2oSWtwhSRG2nNcVLHU8bapHboRicxdWHso6RK8dWYgcjgmktLeSaRUjQkmvRvCHgOa7RZp1IBrto4SpiH7qPPOJsdPuruTbFGx/CvTPA3gYuFmvE/Aiu00Pwna2KriEbh3Irpbc29io8wqOOle1hcBToSvLVmsaDkZ1l4dt7OMbI1A+lWJrizsk+ZlyBWf4k8TQxxssTAADrmvLPEXi52kZI5MnmuXHZjGlO0dWd6VOjDU77V/FiR5WOQLj3rite8UNJuWN8nuc1w9zqVxcOWeQ8+9RiQnqa8DFYutiPieh59bGN3UdEac15LO253JpsnzoRVRGqZGrk52tzy5XvczJ7WSOT5eVzWbqrFI2B7iumOGFZGuQKYvrW9Cr76uerhMfNtU5bHn2p2m7Lr1NZTRlSK6a8j2hhVXTNIkvrsRoueea+lo1+WN2fSOSUOZm58K9Ha81dJmjyqn0r0b4k6WZrBSkf3BUngHTLfSrfDlUf3rX8U6tpa6c6zToTjGM18pjsbiXjE4x0OjL8TSq09D57vVaORlx0NUbhWYDbnrXR6pD9u1FltY9wJ4xVzSvD7yOAykc4Oe1fTxxChFN7nb9Y7HOaVplxcPt2nmu20XQILMeZLCZJOMAjgmu18FeANQvnx9mKr0WRhhfrmvYPDXgPRdHiSXUMXdyuGDPwv5dK6cJTxOLlenDTu9jzsXmEKa99/I8z8H+Bdf8QlfJtjaW//AD0ddox7etexeF/g/wCHtLRZtSma8m4Y7jgZrQm8S2mnoIbVUY9Aq9B+FZeo+Iry6jZ5ZDEinqKvMKuAy7/fKnNLsjzYzxeK0prlidu2qaPpMf2azWFCgxhQBiuF8aalLrdnc2iHdJIh8tjwq15/4g1yTULphZSMrIMFg3X3rEu9c1SKxNqbg7cnJAwfzrzanElWVK2Hhy9jlbwmEnapLmkcHNLqGnrNptwB5qSNlx35pbKabjexP41eu0NxKXZst6mmLahRXkVMbKqvfZ2Uc5pOWiJoWDjmrKxqw7VkyGSM/KeKdb3zA4Y1xypyeqPUjnVOxqCIQneDVWbW5Y32ByBn1pZ7oGE89q5LVLr98ee9dmXSqwm3Fl/XqVeLO0t79rgfez+NKItzk1zvh676KTzXWWm1sGvp3iZzp3TOWMY8xb06IoV9K6vRbny361gW23aF6VbSQpyprkoVJuVzoqRVrHpWl3ytGMtVua6Xb1rzyy1doQBuq42vLjBavfo4t8up5k8MuY6G/uM52muf1GTOeahbVUcffqje3asG+ataeLbkV9VsWIbsxnrUp1DIxmuclvAG4NVZNS5xmvVp1U0c1WjY6pL3PG6s/UrzGeaw4tS4J3VTv9RBH3q6lV0OeMNTajvsA4ND6guw5PauVGodfmqGXUSQfmrkqS6nQ4XR0lpfj7SQGrRhvl8zBauAs75hdde9bEV0xkHWtI4n3WrmLpK52Eku7BzTioltivesmJpZY1Cg1r2NtcMv3Gxivic+pe1ZDjymPKpUkehqM1tXml3BO5YzVU6Zdf8APJvyr8/qU5U5WaBamfQaunTbodYW/KoZbWaP70ZFZ3BplY1BIOKnYYODUUgrWJnIqMOaKew5ora5kfNVFFFfrp86FFFFABRRRQAUo3dqSnL0pMGAz3paKKkQUUUUANk7Uo6Ckk7Uo6CmIWiiikMKKKKAE70tJ3paaJCiiimAopD1pRSHrQAUUUUAKOlLSDpS1ABRRRQAhpB1pTSDrT6AHeg9aXvSHrVdAClFJSihAIelIKU0hpgITRSHrSZNOwIdRTcmgHFFhj80Zpu6jcaAHZpabmlzTHYWikoFA7D6KTNApDHLTqatKDzikAtFFFABTx2plPFDKQ8daeppmaUVDWgidWqWJskVWBqWM4NZtDsb2nyBQMV0FleDaBmuPtp9p5rRt7oKM5pxqch2UkrHRXV8I4zzzXNXs7SyEk96W4ujIcA1XXk5NYVajqMqrVSVkPjTPWrMDPC+5TxTYV3EAck+ldNoXg3XtWAa10+Uo3RmUgVx4lQa1OC7kxdE1A8ZOK7XRGnvSsdvG8zHoFXNb/gf4Msrpca3ccYyIk/xr2LQfD+l6TEqWdnHHgdcZP514M8pnipe6rIuFDW5xHhrwDdXUKz6hJ5Knoo616NoWg2WkRKtrCC3dyM/rVxBjpVmIkrXu4DJMLRSla8jpjZEis2MdqkC5wTTYuvPSp8DPSvZhQckWKm0LSbqTPze1B+U06k2loA8VJjioGfH1o8w55rJV4w0YMkLEUxjjk0h9RSt05rz8TW501cpIryN+8244NLBbAy89KGXL1MmV59K+UhCM8ReqtEzo+zoQ6hZhAWSuc1CN1k7iusnmDoOKy9RtfOBwO1eTxNl8JN1MIOlLpI58v8ALz26mnRXDLlS3FSXabESNlwR3qlICK+AlUq0KllI15V2Hyvl92eO1Ne5ZW3d/WoU3MaW5iwN278K2oxxE/eRnJxRYutRka3KGTA24I9ayDMM5JH0pl1Ie3NUkkaSQqq5NbVPbYiSU9XsYyaWxsRXBG3afmHGawfHvgiPxJEl9axhLlPvkD71dBpumzvIrupC54rrbCNY4doGPwr7vhTIa0W6lZWj2I5m2uU8k8LeAYLJleddzA85Fel6Za29vCFwqqop2tS29lA1xjgda861/wAaLGzIkm3tivvKuJpYNcstD0qNBNcx2Gv69b2aMsbDIrzPxN4yw7Yly3sa5vxF4lluAyxscnvXHzTSSPuckk+tfL4jMKmIk3HRGtTExguWmjc1bxFcXYK7jtPvWIZCxLEkmoxSg1xcqR586jluTK1TI1VVapUapkjCSLaNzUytVVG5qVWrCUTJosq1UdaRntyV5Iq0rUrAMMHkVMHyyTIjLkkmecanJMsx4PNXfDWpmxuhKQM10d1oKXTMy4B7VzaaaVu3V+Amc19FCpGdJOx9Vh6v1ilZnQTeI7u7uf3WVX2pkeh3moMbiS4fYT0Jpnh3S9Tv7pIdLsmmy2GfHyj3Jr2vwj4Ls9LAm1i4F1cZGIkPyr9cV1Yeh7fZW8zWChQVonDeEPBd3c3Ihs7RiWH+uYYX869d8K/Dux0+MSaiFup8joMKBXQ2UlvDENqoiKPkSMYyfwpmpz3VyyyLMLWHHc4rpq4nKsshz4mfM10RnKWIrvlirItSXdvZwSRWsG8odqRoMYrFuI9T1bCagr24BypQ4GKP+Eq8N+H7eQ3t9G8g5LDnNedeOvjxp6W8tvott5j7cBz2r5THcWZvmcnQy6lyU318iqGFjQl7yu+7Oxuo7LRUlmuJgqjndIev514v8RfidNdTmw0pikCthnH8VcXr3jjWtelJvblyh6IDgCuen+fJpZdkDhP2uMfNM9KpXvDlWh6/4D1RZ4gJH3M3XJrU1tQpbFeYeBtQMN0sbMetenag3nWyyD0rrxcVSTilsfA5nSca7kYI+9TznbUnl4OcUyTgV5F7ioRZn3jEKaoDOat3pycVXC1209InRUk0gZm8sjJ6Vy+osRMQfWupC9V9q5vW4SrlsV24RrnsduX1XfVkmkXXlyDmu40u+3RivMopGSTiuk0W+IwCa9WnU9k32PoINs7yG92uOaux3W/vxXOWzeZtatS3BGKhXU7rY691qaEsmFLA1l3186fxGrcm7YcA1k3ttPNnajflXR7ZQRnYZFrrIcFjV1dZ81etc+2hahJJ8sT8+1bek+FNTmUDy2H4VUKkpapFxkluxsl6c8HNUp7phnk5rsLTwPeNjeprSt/ABz+8r1qDrtaI5q9Wl3PM47qcnCqT+FOMN7N92Nzn2r2Cx8B2kRyyg1r23heyh/5ZLj6V6dHD4me6PLnXhF6Hh9romozHAjbH0rTtfB9/M2WVh+Fe2W+j2cZ+WNcfSrsVnbp0VRXU8tqSXvMyeM7I8e0zwBPvDODXU6d4GRWUuM16BGsCHnFTpNbr3FVDLaUF7zMpYmrLYwdO8LW8YAMYrorHQreMD92PypyX1upHzCrMeqW4H3xUTwuDW9jGXt5CjR7Uj/Vj8qlTQ7Rj/qV/KnxajAcfMKvW99ATwRXHUoZb1SEqddFM+HbRlP7lfyrmvEfhy38ptsYH4V3yXcO3qKxvEE8PltyOlYf2Zl1aLSiiZSqrc8E12zNndMmOM1kSd66jxvLE14dnrXLvX5fm2FhhcVKnDY2g246lduvWipCozRXBcZ8zUUUV+vnzoUUUUAFFFFABSgAimnpTk6UPYTFAApaKKgAooooAa/alHQUh6N9aVPuimIWiiikMKKKKAE70tJ3paaJCiiimAopD1pRSHrQAUUUUAKKWm06oaAKUdKSlHShAI1IOtOoPSmAylNLijFFwG0opO9FUAppvalooGNIplSEUhXmqTAaKKCKUCmNCUUtJ3oGBpaQ0UwHZopKKLDQ7NHemjrThSsMcKUdaaKdSYWH0Cm08UWBIKdSClFBVh1OFNpyikx2HrTxTAKeoz2rKwakqde9WEc9BUMUbHoO9dD4b8M6nrE3l2ds8nqQOBWU9NyuZmSik8103hDwrqviG/S3s4H2nq5X5QPrXqngL4R26xrda5l37RDj869b0fSbHS7cQ2VtHCqjGVHNYJSl0FyX3ON8EfCjRdJiSTUFF3ddTn7o/CvS9PtILaFYoIkjUdAowKSHbgetWo14rspYWCd2tTWMbEsaAcYqxGDtqKKp0+7XV7KKWhdx8a+tWYwMCoI6mQniiNkNE4WpiwwMVEhwtKSM1tJqOwXA03ac5zT25HFRbjyK8uu4xYkSKQxpswIPFNj4fmrGMrXBK9am7bmqViOL3pZeHHpSJ940rgscVycrdPl6lCMucEU9EPQ5qxGq+VjHNI67R7irnlKhHnvuP2lyuIutPdB5ZOOgpGkwR+tTb9seCODXJTwdF3iPnMa/0/wC0Qkpyw9KwRb7rhoWyDjvXb2rJExVuhrnvECxpcbouM96+Zzjh3DU6McU3rfUqNWT0RhD5QYyMEc/Wqd0xkIbdhav6rdxXFtGkahHiGCw6tWTtkuZFjXpnmvnazjKosLRd15EPuxj27Pnbz9K2NE0ePIkYfMauabpwjQFlzWpEqQDniv0XIuHaeHSq1FqZxTnIe6KluF2jC1nz6ikSkbsEU3WNRVI2VW7VwOp6ozXBCyHGa7c5z2ngY8sNWd0aapK7OtuDHqtvLayyYRx19DXkeveCtS/tl443aSLPDV1dhqckMwJf5c16p4d0+1vtMjuCgLsOa8LL6yzlOMviRzVcTNbbHgy/D/bCrTkg96z/ABB4AuYbd7mxPmIoyQBk19C6tonmKyiPgd65qTT7rT3cBTJEw5BrueCpxkoSTV+pxOtVi7s+Y5o3jkaORcMpwRTa9L+J3hiGCF9VtF25Pzr6V5sV64rz69CVCfJI66dRVFdDKcppDSA1jYckWEaplb3qmp5qVG7Cs5RMmi4rVIDUECvIwSNS7HsBW9pvh+5nIac+Wo/hzyamNGU/hQQw86r5YozI/NPEKsWx2GavaZ4HkvLoX2pyiKJwCkadW+tdfo+l29kxdQiRnq0nOKk1PxNpenhEh2yyoMAnpW31qGGjy/E+yPqMuy+pSjaTN/Q9LNrpkVjZ28dpAPvnGGb8autc6Dotuxur5Gcdctkk15XqnjLWNSk8uBmjUHA28VBBpsl2/n6hO0rdQueK87FYrG14r21Tlj2R14mthsHHmm/8zrde+KFtbbo9LtRleBJJ0+teZeKPiHq19vX7a5BJOF4Aq34w00NbHyl2gDoK80ulaOQo3BzXZleXYWa5rXfnqYYfMoYlfu9BdW1S+vifOndvxrGKTMd2DWva2/nH1ro9N0ETREbP4a+ilWhho7aGWJxHs37zOLtgcjjFWH6Vqaho8tpcN8pxmq5tWxyKv28J2kmb0Zqok0P8OK/21WXPBr1/T1aWyjDeleaeGYUW42tXsGhW6f2avcgVhUwrxV3HdHj5vhb2lYxp4SjVn3QxmuhvovmOeKqSad56/KeteNUy6rCVoq5y4fDtxOSmBZ6XymIwAa6u18O7myQa27HwvC2Cy1108sxdTSMCZ4a71Z55Fays/CsfwqDUtDubj7sTHPtXtdl4bsY1/wBWD+FakGjWIGPKX8q9fD8NY1tSehrQUKUrnzlbeDdRmk4hf/vmuj0jwBqGRuQgfSvd4tPtY/uxL+VWUjgjH3VFe5S4ZqSj+8meh9ftokeZ6V4InCKGGK6C08FqqgyEV1vnQxj7yj8ajl1K1jXLTKMe9enTyLDQXvSIeNrS2RkQ+ErRfvDNXIPDWmoP9WCfpSTeIrGE8zKfxqlP4wsVB2ODT+q5ZQ+Joa+tVNjTXR7GP7sC/lV21tYI8BY1H4Vx1140iwTHzWZceNLjcfLyKxrZxleH0i0bU8vxUz0yQRqP4RVSW7t4z80ig/WvL7jxXfSA/vCKzrjWruU5ac/nXmVeMMNBWhE6oZLU+0z1qTV7NODIv51Ru/E9nEMBh+deTTalKTlpzVOfUvm+aQk15tTjCtL+HE6Y5NTXxM9PufGUK8LjrVKbxp/drzGXUFGTuqs+qAZy1cdTiTH1djeOWYeJ6afFs7ufmODR/wAJDcN/GfzrzOLWVzgvWtY3yyY/eV5OJzXMGtZFSp4an0O7TW5jyZD+dWrbWJC3Ln865CGQED5qtRzhR1rxK2Pxct5sy+sYeL2O8stXLEDd+tdBY6kGxk15ha3wDAV0Wl6gABuNePXxWLg+ZTZsq1CorJHoQvl2Z3Vy/inWGjRgG/Wqt1qyJESrdq4jxRqzTMwVq93Kc+xKjaR5+Ko00jO1S8NxeE5zzUYG44qhbbnkLNW7pdqZpRxWeNrupUc5bs8ZRu9COKzZkB2miu3stJ/0dfkFFYrD12r2NuSJ8QUUUV+wnyIUUUUAFFFFACHpTk6U09KVRkdaHsJ7j6KRRjvS1ABRRRQA09G+tKn3RSHo31pU+6KYhaKKKQwooooATvS0nelpokKKKKYCikPWlFIetABRRRQAU6m06pYBSjpSUo6UkAUUUUwCiil7UAM6GlIz7U6gCi4DNtLtp2KMUXAYaCKfikxVAR4op5FIKExpjcUY5p1A60x3Y3FJtqWimUR7abU22l207gQU5elP20baLjEApwFKB27U4CncAAxS0oWnBaVxoaKUDmpEiJ7Gpo7SRsYVjSuUQBefepUjYkcVu6P4Z1G+lVY7d8E9cV6doHwrXdDLcvlepFSyb9jybTtGvrxv3MDv9BXXaH8ONYvcFoSgPqK930DwxpumxBIrdCfUiuit4o0ACoFHoBS5Jy2LUG9zzDwv8I7NI1a/bcepGK9P0PQ9O0iAQ2NukQ9QOatxdParEXNX7CNtdzSMEiWMYNWYRUEYq1EvFaRplEiDBq1F0quoqxH0q1HUZPGKsJ92q8dTqeKp2SAmTpTgduKiQ04c1y1atloNE29jVhANvNVVbAqRJGxiuJYtcz5iuUdv+cgdqcv3wT0pqINxPemys3mBR0rmlUlvIqxLL14qXcPL96rt8uM96eUbbnvSpVHzScVuJk8S7hjvT/LO73ptqeRnrRcz7WwvWvQ9lTVJTkLmHMxjOKRpA+B3NRqWcfNREP3oGOa53iZStC2jFZ3uOeI+nPapfLO0bu1PkzkE9RUdxcLgDvWcsNSp8zkyuZlW5Zj07VzmqMzSld2VravJzt+UVkeS0kmW55r8x4jq1cRVVCk2ztoqKV5GS1jI3Kg+9aOmab5XzFefWtWCEYHy4qdwEWvq+GeGIYaKrVVeRzzftHoIm2OLB61h65fLGhw2MVJqWoCHdk1xPiLVRJGwVutexnmawwlN06b1OqEVTjdlfU9a371Vv1rnHuN0uS2eap3kzcsO/eqizMWAUZPSvzOfPXk5zdzjq13N+R1MkDQxwzPjbIMrXrfwovDdaU6N1iIA968UjvnmSGFmJCcDNeq/CO6WF5oWOA4FfQcLVFRzSMYbSWv9epnvC7PSlEbAhgD61Q1GyhdT8o5qFrwx3DgHIJ4qWSRmjB5r9OxKp/DbUwbvHU838c6OlxFJbFRscHj0r568Qac2m6pNat/CePpX054mZfNLSEgCvBviVp1wusy3mCYHPDV8pnFKPLzdV+RGGbjLl6HEsvFMxzW7o/h3VdYciztyyDlnIwo/Gup8PeBLaa9+yTXyS3oUssYPBx1FePh8LWrq8I3R60aDmzjtP8O6veqHhs5Ah6MwwK39P8EzBUe+nwp/hTk13E+qx2tt9gV0VY38tSp60Xmq2On6PLKZFll6jjpXrrLaFGHtKs7+R30svu1oZdjo1nZwBkiWHb1Z+SaraprunabGRCwmmHVjXO6z4iu7792u7GeMViPH1kuGySOleHiMTz+7DSJ7cYUsJHmm7FnVvEeoak+yBiq55xxVCG2bzBLPKztnoacjqBtjUKKcjZbJ7Vyq0dIo8LGZ3PWNA1rIrnhQv0Fa9tnAzxWJYuPMB7V0NkFkT6VliMP7SPu7nytepOcrydyK/t1niKkA5FeXeMdHkt5WkRTj6V62VO7FZ+s6ZHeW7KygnFc2BxjwtSzOnA4p0J36Hjuiq2QMd+a9A8OTDbtYDHSsaTSVsbpsrhc1YDlZBHb9T2FfSVZxxVOzfun1FSEcZBWNzUrOC6GQqk1z99opUHYh/Kt+ws9QEYdkYg1rQWrvGDJGfyrzaEakJ8l9DvwmEdKNrnnVpp9zFchljb8q9H8NzzfZVV1IwKt2tpbhssg/KtW3S0THAAr6fB0ZwkpqaLxEFNWsc/qDTSTHCHFXLBXCAlT+VdBHHZMei1fihsSmBtr18NhJc/M5I5ZaK1jGt5VjA3VZTU4IT8zVof2fZufvCoZ9Ds5BjdXqXrwXuWOfkh1GHxJaRrxIKqz+MoFyFIp0vhO1ZTh6rSeDof74rjxGKza1oJG1Klhk/eIp/GjkfIaoT+LryQ/KTVtvBh5KtUD+EbhfutXg4itnkuh6FNYNGZc+IL9/+WjfnWbc6teSdZmx9a3pPCt9gjbmsnUPC+qICyRlq8irUzP/AJeXO+E8MvhsZLXcrH5pWP40qTj++fzrL1KG8s2KzQuuDVAagQelccqdWe7NlXp9EdJ9oUHrQbtcH5ua5p9ROM1VuL+Rs4bFSsHKW4PELodHcakq/wAY/OqM2tRqPv8A61y1zcysfvGqMrSHua7aWXQ6mUsTI6W78QIoPzcise48RMXOD+tYlzuNVfKO7PWvTpYGlFHJUxEu5tNrs0mcHimf2hO5PzE1nxQn0rUsrJpD92rnClTWxw1cTJdSbT/tE0v3jiuw0iGVVGSapaPp6pj5ea6mzt1QA14OOxMXojzqlZvqWrTcFGatZbioExmrMC7jz0rwpvqZR5pMu2SfMCa1FnWNMbsGsh5hEnXFZt/qgQE7+a5fYSrM9SjFRRs6hqOFIDVzt1cmeQ81lXeptI2Aat6ZGzne3SvQp4VUI3Zz4nEXdjZ0+HdtGK7vwvp27axX9K5jQLYySrxxmvTfD1uEVBilg8P9axCT2RhFcqubFrYr5C/LRWvbx/uhRX3scup2Whlzn5qUUUV7p8wFFFFABRRRQAU5elNpy9KTBi0UUVIgooooAa/alHQUj8/hSr0FMQtFFFIYUUUUAJ3paTvS00SFFFFMBRSHrSikPWgAooooAKdTadUsApR0pKUdKSAWjFApRTE2FFFLtNIBKUClozQAuKKBSgUDGlaQrT8UmKLgN20mPan0U7gR7aUD2p2KMUXGNApwFLTl5pJgNC04LT1WnbaOYaZCUo2VNtpVjycCmpDTI0jLdBUgt3PG0/lXoPgrwkl1brd3anDcgV2cfhTS8qRAuR7U580XYcHzJM8astFvbggR27nPtXTaP4Bv7vDSDYPpXrdjpdnbqBHCox7VqQRKo+VQPpUONRmigcBo3w1tVw1y5b2rrLHwTo8QVfs4P1Fb8S1aTrnnNaxofzFqJHp+l2dooWGBF+grVhGOBxVePrViI1uqaiUkkWY6sxnpVVM1ZiB4qrgWUq1EKrxCrMdUkUiaOrUfQVXjqaM4qtEUWF61MGqurVIprCrV5RFiNqlQnFQRVYQ8Yrkc21qykiVDxUi9KiWnqa86rUbdjVRHipUYLio9u7GKmEPArlpUqjncJPQJJMYIpyfOwJpPL7VNCtd0abqT1M9gaPcVqdxhelNLfMBT9w24NelCjTgpJbktlQuVb5abznLVPBGPNO7p2pLlVUjHSuCrSqcl76CjYehAApY2O7NQ78U37QM471ze3jTs2Xa5Yu7pcY6MKpoWkJY1HMGaQMasRxMkO71rycXiqmJqNpbGkUupUudzD5QKfawLgMetKynzMdqsbfL6jHFTk+TqrX9tJFTqXXKhj7Y096y9QvNsZNWby4xmuY1282QMSa+lzTH08DQaW5tQgormZheKtQbBCtya4q7umkBDGrer3/mXXzHK9qxLuTYxxzmvyOtWqYqq5zOfE1nJ2QXUi+VtzWcZmX7hwafdP8mc/SqLHa249K3pU9DlTN7QGMsoRzk5r1j4eMkV3JvPRK8h8ONuu/l7DNemeDJV8uaZjggYFenka5MwjPsaN+5Y9J0hluZJGYjGeK0zIiRleuK5fQ5JEiZhnHUVpw3HmI7ykIoHJJr9Ip4hVWrK7ZzO9jnfG0kZiDMcAtg1yHiUaSdOVNRcLCpHy/xPUvxI8Z6Ppu5VZbiVQcDPANeA+J/FGq61fF/MKIeeT0HtUywsKc51MTonokdWEwk6rTR6hP40sbeL7Dahba2A2hY+C31xWOms29lfQaxayFJrd/MQk43Y5Kn6153ptneXE2UDs3dm6VqnS5IwBeXRm7hF6CuKvm+GpQcIrTbQ9+KhhleT1LHibxFLrt09zZx/Y7adztQdQ2eSKmnkuo4kjaT90UG4sckmoY4YVtRlFGz7gA6GoZ3klP7xs8cV8bUrSlZLbU1q5zFRtTWpK975a7IVH1qozM53MSaAn5elLj8qySS2PAr4ipXleoxVqQVGP0qRelSzksaGnkMwFdHYsFwK5axYq+e1dDYybgDW8P4Zx1TXdfSmOPlxTBIeDmlDkk+lfPYppz0M47GNrlgs8bED5sVi+H9PaPU1Mq5HvXXygN2qCKFFcsOtb4fGOlGx7WX5l7HRnU2n2FbdEO3OKnii0/B5WuUuBK2NrEVB/pqnh2r6GOf0JJc0D6jD16dRXUzq7uytWBaMiqbWa44IrFhmvVHLk+1WoJ7nuTWFTOqWtkejCEX1LYt2XoTTiJVXKk1Es0gX1phupACtZ087W12beyTJFu5Rn5jn61DLqtxCeWP51EQxJfNQXMYdcGkuIcQtIyK+r0+pYbxDcqvUn8aYPE1woHU1nNEoyD0qvNCOvGK1jxDjX9sTw1A6OLxTIAM1ai8Ssw6VxoVQc5FWrZ41HLAUS4gx6WkyHhqB32l69FIQJFHNdJYzWN0MFVryyyuYU/jFa9jey7swvn6GtcJxXiqU7V1zROarg6M/gep2ur+FtK1GEq0KEnvivPfFvwgnFq99pqnA5211lhqlzC6STSME+tde/jTT10cxkjfjFfSUsbl+ZR95qDOOVKvh9Y6nyHrGm3WnXDwXEZRl7EVkO/rX0B8VNCsdW0B9WtXjE8eSwHGRXgNynzkYxzXDOg6T8nsyljVez3K7fNmopMU98imEMRVIJYtFWRMmkWLJHFXFt2bHy1ftNPLDJFVKsoo46mJuVLGyaRs4rptLslUD5aWwtVXAxite3jVa8jFYpy0OOdS5PawBADir8Z4qqjcCpUY1487vchMtwjccVd3LGnpVa3wg3NVLUrvYDzXNyOcrI76FOwmqX2ARurl7+8Z3OKXUbxnYjNVrKF55Oehr2aFBU43ZVatyqyL2l27TMGPrXUWUYVVUVQsbcQxDHWtbTlDSiuHFVea556lzSOx8LwcqSK9A0hMYrkvDMOY1OMV2dim1RXqZFQaXN3OiWxuxP+7FFU1kYCivslIwsz84KKKK7j5sKKKKACiiigApRu7UlKp4oYmKM96WiioAKKKKAGno31pU+6KQ9G+tKn3RTELRRRSGFFFFACd6Wk70tNEhRRRTAUUh60opKACiiigAp1Np1SwClHSkpaSAUUtIKUdaBMUClzSUtAB3oxQKWgQKKdQBSgc0guJijFL3oHWkFxKAKUijBpXHcTFG3mnYpQKLjGhacBSgU4UrgCind6BTgtK4xNorR0G1+06nBFtJVnGaq28LSuqKMk9q9G8EeH/IC3My/P2roorW7Ik21yo7bT4Vt7ZIUAAAq/F0qtFVqOui2p1RXKrFmPtVmPrVaPtVmOnYssx9qsx9arR9KsR9aZRYjNWYutV0HNWYOtJIRZiq1HVZKsw9qtItFqPrViOq8dTpVMZOhqVTUCVMtctWpoBYSpVqGI9KnSuOrK6LSJo6lTrUMXWrKLWXJKexd0SJzUqpSIAKnX7taRwKk7sXOLEu0jPSrBYY4qEL8tKFOa1UVSXKiXdskQfNmnxkZNJwBUcOWanGXI1YlhK5304FnXiklXnFSQLtGDWa5nNksjDEN70XKuFDCq9yxSbIp8l2Gi2d65nVi+aDYthjN8vWo165p235aaw2qa8XEU5Nps2gySVvlDZ4FCXTMgRvwqtG2Th+aUKv2hSeBmpw0pudu4p7aGj5RQKzDNQ3kxYY9qS8utq4zwKzWuNwPNfXRdPC0rm1Gk2uYqX0x5Fclr825GTPrXR6hMEjLHnsK5DVMuHbNfknE2aSxGI5Ezok/dscdIyNeASEbd/OfSpvEsemramS3k/e7htQelZl+jCeVTx83FZczOrHcSx7ZNZ4bkVNpq7Z5Mr3H3H+qz71RlbNTSS5iK/5zVEy4mCZ5z0renBjOj8Pjy1Mhyp6da9M8FR77baFzv5Bqj4J8I6b/wAImviTWLoRwoCRETgnBqbVfGWj6fLFY6VGnlsdu9eSre9fQZRl84T9vWajHz3Z3UsFOpG8dTtp9XsdF07N5IPMA+6K8m8e/ES7ut0GnsYougVTgmrN5b6nr07vHvI6E5yBWHrOg2ujw+fdfPN1BJr1q/EtLDwccHC9tOY7I4Ghh1z4iXyOBurW/wBRmdn3ux5G7pmrml+HVgvoZdXRhnB8sdCK0YLzzp0kDhFD9BxxW9da1p94rRzKA8YwreteFLFYjFxlOpKzOTFZurctBWRpeMLfS10i1bSYlhwo3BRXFPHya7a4is7rTAIJBymSM9K5OSPDEY6HFdeMpczU7JXXQ4KVZzXvbmeY+MVE8R7VfKe1MZPauCVK5dzOKcdKTb7VeaKmGI1hKm0JsrBaNtTmP2o2cVi73JY61Xke9a1lkECs+FMAY61pWIrqlB+xOSpqzRiJ21ZXpVaL3qwh4r5iqtWZoGWotvNSnkU3vUIdkOTg+tWYwp61VH3s1Oh4qZG9KpKOzLKRJ6CrNvBGzYwKpqxFWoJNr7qmiuaolLY7qeNqrqTy2sQFYeqbYydvBrdllDLmub198IW9K+xhllFwukd2GzOpezZh3GrSwuVqnLrc5NZ97Judjz1qBeRXCsNTXQ1xOPqdJGlJq0zVXl1S46ZqoelRvWkaMF0PMePrt/ETSahPjrUEmo3AHDGonPWq710QpQ7B9crP7RI+p3gORKRV7RfE99ZXKMzllzyPWscxs7YHOa6Twx4Vub8iRkIWqrQo8lpI6sLUrzmuVnpWn65Z6tpKlCFkx8ymq+qXUFvp53YBx61z2oW8eiR7VIVgO1cprWuy3TbFc4FeJDASnUSjokfYvFKhh3z6sfquvXzPJBHcP5B6rniucmi3EnrmrQ+bmlCivo1UkoqLex8lUrOU2zPaz3dqdHY8ZrSGMUUe2kCmyvFbKF6CrlvGE7U1TT1bvWMpNhcsxYBqyklUVepY3rnlEC8slXbQc5as63+ZhWiHCR1y1F0OqhC5Nc3ComK5zVLvJIzVjUbrJODWHO5kkrowtBLVnZUmoRGIrTS966HTbcRoDiqOm24GGIrXU7RxWmIqX91Hl1JtsnVsVqaOd0wrF31q6HIBMM15taPusim/ePVfDKjyV+ldZbJ8oxXH+GpP3afSu104blHFfXZPBezR0ykSBDRV8RcdKK+h9kZe0PzSooorpPngooooAKKKKBhQqgikPSnJ0oexLFAxS0UVABRRRQA09D9aVfu0tFABRRRQAUUUUAJ3paKKokKKKKAAUUopKBhRRRQIKdTadUsAHalo70UAKKcOlJSjpSELQaKDQhDh0pRSDpThSEFKKSnikxiUoooqBBQaKKADvSgUlOoKQCnUg608dalsECrU8MTSuFUEk1EvWtPRP+PuP604asHojqPCfh0iRbidfcZr0G0QRxhVGBWZpH/Huv0rVh6V3RVjSlFPUsx1ZjqtH1qxFWiNy1H2qzFVaOrUVMZYTpViPqKrp0H0qxH2oGWoqtRdaqxVZiqkNFmOrMXWq8XSrEXWmUi1HUyVDH0qRKmewyZOtTr0qBOtTJ0ry60mWkTx9aspVaLoKsp2rOmrrUpliEd6sr0qtH901YT7tejTilC5BMlTx9Kgj6VNH0qqbAn6U5etNPSiPoaUwEkb56SNiHFK/wB401etcd/3iIbLMoHDCqs8rK1Wlqlf9qyzGbpLmiNK6IHl3nmoiDv4oj+9Tj9+vAc3OXMx2sW7ZWdRuqe7gVIg1MsvuCreo/8AHr+VexClGrScpExZizfICwqDzsjdU9x/qvwqkfumvBhUca1kaLcS5mJiPPNUzNtXmpZv9Wao3fQfSss5x9ZQSTPUh/DKOo3BeUqvNVrex+1ErKdo60j/AOsP1q9b/eX6V8JlVGOMxr9rqclWVonmXiOEQ3cq9QpPPrXM3DeYzMOnaus8V/8AHxL/ALzfzrkX/wBU1enQSTaXc5JrYveE9EbxBqJs1uo7dQhdpH6KorrRp/hDw/bC4DpqFyoy25gefpXJ+C/v3/8A1wb+VY91/wAfr/U19LhYU6NNVXG71PWyvDQqt8yO91S6utX02VPNaKxCFhGvAPoMVhaDpMSwQDy3QZDyljli1bun/wDIAj/CpLP/AF7/AFFebjMbWxVRRnLQ6cTi5YVunSVkdjY6ta2ehSxwokTbec9a8o8Y64L64eLO4AbQa63Wv+PWX/cryy7/AOPg/jXfjI8kKdJbW+8+XnOU6j5ncfaQ7iwDYIGetXLS3S5WKNOZmbH0qja9/pWl4W/5C8P1Fc9KCnJRfU55uzN6C3+zSxwK53sMOM1WvoDFOy9u1X5P+Rgaq+q/8fRr11h4xhU/utIeHm3ZGcUpCnFTU09TXK0dTIPL9qYY+easUxutZuKJbIDHSGOp27Unb8a5qkETcbEvHSrtspBAqtF1q7b1tb92Yy3Lo6A1YjIHWq6/dH0qdegr5bEr32ZoU1H3qQ9DTD1rBFADzUyHioE61MnQUpIuJJu96ejn1qE06PtShpJMtMneRguM1h662YiK2JO9Ymt/cNfc4WTdIhSakcfMfnb601BxTp/9a31pR0rz5HTOTZG3SoWqd+lQN1pxMURPTEhaRtqgk09+tXdH/wCPpfrWjlyq5vSXNJI6Dwp4X810nuVAXrg12d3qNpotr5Vuqk4pulf8eI+lc14n/wCPg10xhGlh/b7yf4H1uDoxXuo5nxXqj3kzyMx5PSuZX5nLdqv6t94/Ws9OtTRXu3OHM6kuZR6FhW4p26oh0p1No8yLJN3vSb+KZ3pO5pWNLkm/mlV6jHSkHSjlKuWFkqxCdxxVJetW7X74rOasXHVmpbYjQE9cVDe3mBgGpm/1X4Vj3v8AWuanBSlqenTVkQXNwXJVTTrOLcwJqoP9Ya07HpXZP3Y6HHiJs0IcIKkD1D2/CnL1rhkrnE2Sb/Wrumz7ZhzWcans/wDXLUTinEUZanq3hS7BCDdXpGjyAoK8j8J9Ur1TQ/8AVpX0eRu6SOmT0OmiZdgoqOL/AFYor69JHPc//9k=">
            <a:extLst>
              <a:ext uri="{FF2B5EF4-FFF2-40B4-BE49-F238E27FC236}">
                <a16:creationId xmlns:a16="http://schemas.microsoft.com/office/drawing/2014/main" id="{F7F3C9BE-5F41-482A-A6A2-FD8DDFCDFF0C}"/>
              </a:ext>
            </a:extLst>
          </p:cNvPr>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Picture Placeholder 15">
            <a:extLst>
              <a:ext uri="{FF2B5EF4-FFF2-40B4-BE49-F238E27FC236}">
                <a16:creationId xmlns:a16="http://schemas.microsoft.com/office/drawing/2014/main" id="{2826105F-AADA-47C6-AB60-7CA4F3159461}"/>
              </a:ext>
            </a:extLst>
          </p:cNvPr>
          <p:cNvPicPr>
            <a:picLocks noGrp="1" noChangeAspect="1"/>
          </p:cNvPicPr>
          <p:nvPr>
            <p:ph type="pic" sz="quarter" idx="10"/>
          </p:nvPr>
        </p:nvPicPr>
        <p:blipFill rotWithShape="1">
          <a:blip r:embed="rId7">
            <a:extLst>
              <a:ext uri="{28A0092B-C50C-407E-A947-70E740481C1C}">
                <a14:useLocalDpi xmlns:a14="http://schemas.microsoft.com/office/drawing/2010/main" val="0"/>
              </a:ext>
            </a:extLst>
          </a:blip>
          <a:srcRect l="29352"/>
          <a:stretch/>
        </p:blipFill>
        <p:spPr>
          <a:xfrm>
            <a:off x="-1" y="-7662"/>
            <a:ext cx="12192001" cy="4432998"/>
          </a:xfrm>
        </p:spPr>
      </p:pic>
      <p:pic>
        <p:nvPicPr>
          <p:cNvPr id="11" name="Graphic 10" descr="Laptop with solid fill">
            <a:extLst>
              <a:ext uri="{FF2B5EF4-FFF2-40B4-BE49-F238E27FC236}">
                <a16:creationId xmlns:a16="http://schemas.microsoft.com/office/drawing/2014/main" id="{4FFD0A34-06F5-48E0-B09A-85BFA8C00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801" y="112635"/>
            <a:ext cx="845489" cy="845489"/>
          </a:xfrm>
          <a:prstGeom prst="rect">
            <a:avLst/>
          </a:prstGeom>
        </p:spPr>
      </p:pic>
      <p:pic>
        <p:nvPicPr>
          <p:cNvPr id="16" name="Graphic 15" descr="Tools with solid fill">
            <a:extLst>
              <a:ext uri="{FF2B5EF4-FFF2-40B4-BE49-F238E27FC236}">
                <a16:creationId xmlns:a16="http://schemas.microsoft.com/office/drawing/2014/main" id="{125C1CD2-1CA7-4084-B559-355E5FD28A4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387" y="358100"/>
            <a:ext cx="272738" cy="272738"/>
          </a:xfrm>
          <a:prstGeom prst="rect">
            <a:avLst/>
          </a:prstGeom>
        </p:spPr>
      </p:pic>
    </p:spTree>
    <p:extLst>
      <p:ext uri="{BB962C8B-B14F-4D97-AF65-F5344CB8AC3E}">
        <p14:creationId xmlns:p14="http://schemas.microsoft.com/office/powerpoint/2010/main" val="144655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0871" y="1397358"/>
            <a:ext cx="3027446" cy="914400"/>
          </a:xfrm>
        </p:spPr>
        <p:txBody>
          <a:bodyPr>
            <a:normAutofit/>
          </a:bodyPr>
          <a:lstStyle/>
          <a:p>
            <a:r>
              <a:rPr lang="en-GB" b="1" dirty="0"/>
              <a:t>Optional filters</a:t>
            </a:r>
          </a:p>
        </p:txBody>
      </p:sp>
      <p:sp>
        <p:nvSpPr>
          <p:cNvPr id="5" name="TextBox 4">
            <a:extLst>
              <a:ext uri="{FF2B5EF4-FFF2-40B4-BE49-F238E27FC236}">
                <a16:creationId xmlns:a16="http://schemas.microsoft.com/office/drawing/2014/main" id="{485A5EEB-ACED-4F72-8EF2-EF930D1BED07}"/>
              </a:ext>
            </a:extLst>
          </p:cNvPr>
          <p:cNvSpPr txBox="1"/>
          <p:nvPr/>
        </p:nvSpPr>
        <p:spPr>
          <a:xfrm>
            <a:off x="176439" y="2399363"/>
            <a:ext cx="3511883" cy="3170099"/>
          </a:xfrm>
          <a:prstGeom prst="rect">
            <a:avLst/>
          </a:prstGeom>
          <a:noFill/>
        </p:spPr>
        <p:txBody>
          <a:bodyPr wrap="square" rtlCol="0">
            <a:spAutoFit/>
          </a:bodyPr>
          <a:lstStyle/>
          <a:p>
            <a:pPr marL="342900" indent="-342900">
              <a:buFont typeface="Arial" panose="020B0604020202020204" pitchFamily="34" charset="0"/>
              <a:buChar char="•"/>
            </a:pPr>
            <a:r>
              <a:rPr lang="en-GB" b="1" dirty="0">
                <a:solidFill>
                  <a:srgbClr val="000000"/>
                </a:solidFill>
              </a:rPr>
              <a:t>Pathways of introduction</a:t>
            </a:r>
          </a:p>
          <a:p>
            <a:pPr marL="342900" indent="-342900">
              <a:buFont typeface="Arial" panose="020B0604020202020204" pitchFamily="34" charset="0"/>
              <a:buChar char="•"/>
            </a:pPr>
            <a:endParaRPr lang="en-GB" dirty="0">
              <a:solidFill>
                <a:srgbClr val="000000"/>
              </a:solidFill>
            </a:endParaRPr>
          </a:p>
          <a:p>
            <a:pPr marL="342900" indent="-342900">
              <a:buFont typeface="Arial" panose="020B0604020202020204" pitchFamily="34" charset="0"/>
              <a:buChar char="•"/>
            </a:pPr>
            <a:r>
              <a:rPr lang="en-GB" b="1" dirty="0">
                <a:solidFill>
                  <a:srgbClr val="000000"/>
                </a:solidFill>
              </a:rPr>
              <a:t>Plant hosts*</a:t>
            </a:r>
            <a:endParaRPr lang="en-GB" dirty="0">
              <a:solidFill>
                <a:srgbClr val="000000"/>
              </a:solidFill>
            </a:endParaRPr>
          </a:p>
          <a:p>
            <a:pPr marL="342900" indent="-342900">
              <a:buFont typeface="Arial" panose="020B0604020202020204" pitchFamily="34" charset="0"/>
              <a:buChar char="•"/>
            </a:pPr>
            <a:endParaRPr lang="en-GB" dirty="0">
              <a:solidFill>
                <a:srgbClr val="000000"/>
              </a:solidFill>
            </a:endParaRPr>
          </a:p>
          <a:p>
            <a:pPr marL="342900" indent="-342900">
              <a:buFont typeface="Arial" panose="020B0604020202020204" pitchFamily="34" charset="0"/>
              <a:buChar char="•"/>
            </a:pPr>
            <a:r>
              <a:rPr lang="en-GB" b="1" dirty="0">
                <a:solidFill>
                  <a:srgbClr val="000000"/>
                </a:solidFill>
              </a:rPr>
              <a:t>Plant parts in trade*</a:t>
            </a:r>
            <a:endParaRPr lang="en-GB" dirty="0">
              <a:solidFill>
                <a:srgbClr val="000000"/>
              </a:solidFill>
            </a:endParaRPr>
          </a:p>
          <a:p>
            <a:pPr marL="342900" indent="-342900">
              <a:buFont typeface="Arial" panose="020B0604020202020204" pitchFamily="34" charset="0"/>
              <a:buChar char="•"/>
            </a:pPr>
            <a:endParaRPr lang="en-GB" b="1" dirty="0">
              <a:solidFill>
                <a:srgbClr val="000000"/>
              </a:solidFill>
            </a:endParaRPr>
          </a:p>
          <a:p>
            <a:pPr marL="342900" indent="-342900">
              <a:buFont typeface="Arial" panose="020B0604020202020204" pitchFamily="34" charset="0"/>
              <a:buChar char="•"/>
            </a:pPr>
            <a:r>
              <a:rPr lang="en-GB" b="1" dirty="0">
                <a:solidFill>
                  <a:srgbClr val="000000"/>
                </a:solidFill>
              </a:rPr>
              <a:t>Habitats</a:t>
            </a:r>
          </a:p>
          <a:p>
            <a:pPr marL="342900" indent="-342900">
              <a:buFont typeface="Arial" panose="020B0604020202020204" pitchFamily="34" charset="0"/>
              <a:buChar char="•"/>
            </a:pPr>
            <a:endParaRPr lang="en-GB" b="1" dirty="0">
              <a:solidFill>
                <a:srgbClr val="000000"/>
              </a:solidFill>
            </a:endParaRPr>
          </a:p>
          <a:p>
            <a:pPr marL="342900" indent="-342900">
              <a:buFont typeface="Arial" panose="020B0604020202020204" pitchFamily="34" charset="0"/>
              <a:buChar char="•"/>
            </a:pPr>
            <a:r>
              <a:rPr lang="en-GB" b="1" dirty="0">
                <a:solidFill>
                  <a:srgbClr val="000000"/>
                </a:solidFill>
              </a:rPr>
              <a:t>Taxonomic group</a:t>
            </a:r>
            <a:endParaRPr lang="en-GB" dirty="0">
              <a:solidFill>
                <a:srgbClr val="000000"/>
              </a:solidFill>
            </a:endParaRPr>
          </a:p>
          <a:p>
            <a:pPr marL="342900" indent="-342900">
              <a:buFont typeface="Arial" panose="020B0604020202020204" pitchFamily="34" charset="0"/>
              <a:buChar char="•"/>
            </a:pPr>
            <a:endParaRPr lang="en-GB" b="1" dirty="0">
              <a:solidFill>
                <a:srgbClr val="000000"/>
              </a:solidFill>
            </a:endParaRPr>
          </a:p>
          <a:p>
            <a:r>
              <a:rPr lang="en-GB" sz="2000" dirty="0">
                <a:solidFill>
                  <a:srgbClr val="000000"/>
                </a:solidFill>
              </a:rPr>
              <a:t>*CPC Premium version only</a:t>
            </a:r>
            <a:endParaRPr lang="en-GB" dirty="0"/>
          </a:p>
        </p:txBody>
      </p:sp>
      <p:sp>
        <p:nvSpPr>
          <p:cNvPr id="6" name="Rectangle 5">
            <a:extLst>
              <a:ext uri="{FF2B5EF4-FFF2-40B4-BE49-F238E27FC236}">
                <a16:creationId xmlns:a16="http://schemas.microsoft.com/office/drawing/2014/main" id="{7FFBEB31-1E9B-4062-A8B9-999EF91F8CE4}"/>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7BCD7F7-12E1-43E6-9D0F-B40C3C7A2E98}"/>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9D4C45-9A5A-4B37-A9C9-E5649EFB6BA6}"/>
              </a:ext>
            </a:extLst>
          </p:cNvPr>
          <p:cNvSpPr/>
          <p:nvPr/>
        </p:nvSpPr>
        <p:spPr>
          <a:xfrm>
            <a:off x="5635698" y="-9962"/>
            <a:ext cx="2124000"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CD748F-6365-4459-9C31-619B68689609}"/>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10" name="Rectangle 9">
            <a:extLst>
              <a:ext uri="{FF2B5EF4-FFF2-40B4-BE49-F238E27FC236}">
                <a16:creationId xmlns:a16="http://schemas.microsoft.com/office/drawing/2014/main" id="{9576DAB5-182F-4CE1-A22D-EC09B2FB804E}"/>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D2ECCCC-1658-4D12-9A93-07CC35A543A1}"/>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5421CD5-78B4-485F-A00C-BEACB4B94B3B}"/>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13" name="Rectangle 12">
            <a:extLst>
              <a:ext uri="{FF2B5EF4-FFF2-40B4-BE49-F238E27FC236}">
                <a16:creationId xmlns:a16="http://schemas.microsoft.com/office/drawing/2014/main" id="{89A627E4-AA1A-4FB9-868D-C449A692F95D}"/>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14" name="Rectangle 13">
            <a:extLst>
              <a:ext uri="{FF2B5EF4-FFF2-40B4-BE49-F238E27FC236}">
                <a16:creationId xmlns:a16="http://schemas.microsoft.com/office/drawing/2014/main" id="{0D01EAAE-9C26-4D3E-87F8-0230C5979C3F}"/>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15" name="Rectangle 14">
            <a:extLst>
              <a:ext uri="{FF2B5EF4-FFF2-40B4-BE49-F238E27FC236}">
                <a16:creationId xmlns:a16="http://schemas.microsoft.com/office/drawing/2014/main" id="{BBF882BD-929B-4891-9F65-816D402DAF6F}"/>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16" name="Rectangle 15">
            <a:extLst>
              <a:ext uri="{FF2B5EF4-FFF2-40B4-BE49-F238E27FC236}">
                <a16:creationId xmlns:a16="http://schemas.microsoft.com/office/drawing/2014/main" id="{11D43FA5-7F5E-4FFD-8E04-88D94BCD541C}"/>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17" name="Picture 16">
            <a:extLst>
              <a:ext uri="{FF2B5EF4-FFF2-40B4-BE49-F238E27FC236}">
                <a16:creationId xmlns:a16="http://schemas.microsoft.com/office/drawing/2014/main" id="{54EAE748-1A6E-4AFB-9199-267B8E8C92EE}"/>
              </a:ext>
            </a:extLst>
          </p:cNvPr>
          <p:cNvPicPr>
            <a:picLocks noChangeAspect="1"/>
          </p:cNvPicPr>
          <p:nvPr/>
        </p:nvPicPr>
        <p:blipFill>
          <a:blip r:embed="rId3"/>
          <a:stretch>
            <a:fillRect/>
          </a:stretch>
        </p:blipFill>
        <p:spPr>
          <a:xfrm>
            <a:off x="176439" y="62872"/>
            <a:ext cx="876300" cy="676275"/>
          </a:xfrm>
          <a:prstGeom prst="rect">
            <a:avLst/>
          </a:prstGeom>
        </p:spPr>
      </p:pic>
      <p:pic>
        <p:nvPicPr>
          <p:cNvPr id="18" name="Graphic 17" descr="Tools with solid fill">
            <a:extLst>
              <a:ext uri="{FF2B5EF4-FFF2-40B4-BE49-F238E27FC236}">
                <a16:creationId xmlns:a16="http://schemas.microsoft.com/office/drawing/2014/main" id="{A438E986-087D-4468-8D4D-7C4A35CEFCD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988" y="205700"/>
            <a:ext cx="272738" cy="272738"/>
          </a:xfrm>
          <a:prstGeom prst="rect">
            <a:avLst/>
          </a:prstGeom>
        </p:spPr>
      </p:pic>
      <p:sp>
        <p:nvSpPr>
          <p:cNvPr id="19" name="Left Brace 18">
            <a:extLst>
              <a:ext uri="{FF2B5EF4-FFF2-40B4-BE49-F238E27FC236}">
                <a16:creationId xmlns:a16="http://schemas.microsoft.com/office/drawing/2014/main" id="{E84A7750-F114-4781-93DA-DC7E5FA597C4}"/>
              </a:ext>
            </a:extLst>
          </p:cNvPr>
          <p:cNvSpPr/>
          <p:nvPr/>
        </p:nvSpPr>
        <p:spPr>
          <a:xfrm>
            <a:off x="3311244" y="3257781"/>
            <a:ext cx="419346" cy="1277452"/>
          </a:xfrm>
          <a:prstGeom prst="leftBrace">
            <a:avLst/>
          </a:prstGeom>
          <a:ln w="28575">
            <a:solidFill>
              <a:srgbClr val="CD4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ight Brace 20">
            <a:extLst>
              <a:ext uri="{FF2B5EF4-FFF2-40B4-BE49-F238E27FC236}">
                <a16:creationId xmlns:a16="http://schemas.microsoft.com/office/drawing/2014/main" id="{164D66F1-91A9-464F-81BD-169CED317906}"/>
              </a:ext>
            </a:extLst>
          </p:cNvPr>
          <p:cNvSpPr/>
          <p:nvPr/>
        </p:nvSpPr>
        <p:spPr>
          <a:xfrm>
            <a:off x="10454241" y="2898213"/>
            <a:ext cx="352305" cy="2115488"/>
          </a:xfrm>
          <a:prstGeom prst="rightBrace">
            <a:avLst/>
          </a:prstGeom>
          <a:ln w="28575">
            <a:solidFill>
              <a:srgbClr val="CD4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92177D45-08A2-4C19-B3E5-277240C54BE7}"/>
              </a:ext>
            </a:extLst>
          </p:cNvPr>
          <p:cNvSpPr txBox="1"/>
          <p:nvPr/>
        </p:nvSpPr>
        <p:spPr>
          <a:xfrm>
            <a:off x="11055928" y="3632791"/>
            <a:ext cx="1562306" cy="646331"/>
          </a:xfrm>
          <a:prstGeom prst="rect">
            <a:avLst/>
          </a:prstGeom>
          <a:noFill/>
        </p:spPr>
        <p:txBody>
          <a:bodyPr wrap="square" rtlCol="0">
            <a:spAutoFit/>
          </a:bodyPr>
          <a:lstStyle/>
          <a:p>
            <a:r>
              <a:rPr lang="en-GB" dirty="0"/>
              <a:t>Selected criteria</a:t>
            </a:r>
          </a:p>
        </p:txBody>
      </p:sp>
      <p:pic>
        <p:nvPicPr>
          <p:cNvPr id="23" name="Picture 22">
            <a:extLst>
              <a:ext uri="{FF2B5EF4-FFF2-40B4-BE49-F238E27FC236}">
                <a16:creationId xmlns:a16="http://schemas.microsoft.com/office/drawing/2014/main" id="{B21DF651-B4AD-4CA5-9DED-A7B35D68C04D}"/>
              </a:ext>
            </a:extLst>
          </p:cNvPr>
          <p:cNvPicPr>
            <a:picLocks noChangeAspect="1"/>
          </p:cNvPicPr>
          <p:nvPr/>
        </p:nvPicPr>
        <p:blipFill>
          <a:blip r:embed="rId6"/>
          <a:stretch>
            <a:fillRect/>
          </a:stretch>
        </p:blipFill>
        <p:spPr>
          <a:xfrm>
            <a:off x="3814507" y="1232653"/>
            <a:ext cx="6619488" cy="4711478"/>
          </a:xfrm>
          <a:prstGeom prst="rect">
            <a:avLst/>
          </a:prstGeom>
        </p:spPr>
      </p:pic>
    </p:spTree>
    <p:extLst>
      <p:ext uri="{BB962C8B-B14F-4D97-AF65-F5344CB8AC3E}">
        <p14:creationId xmlns:p14="http://schemas.microsoft.com/office/powerpoint/2010/main" val="426948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0871" y="1397358"/>
            <a:ext cx="3403390" cy="2395358"/>
          </a:xfrm>
        </p:spPr>
        <p:txBody>
          <a:bodyPr>
            <a:normAutofit/>
          </a:bodyPr>
          <a:lstStyle/>
          <a:p>
            <a:r>
              <a:rPr lang="en-GB" b="1" dirty="0"/>
              <a:t>Refining the scan</a:t>
            </a:r>
          </a:p>
          <a:p>
            <a:endParaRPr lang="en-GB" sz="1800" dirty="0"/>
          </a:p>
          <a:p>
            <a:pPr marL="0"/>
            <a:r>
              <a:rPr lang="en-GB" sz="1800" dirty="0"/>
              <a:t>Extend the scan or narrow the results</a:t>
            </a:r>
          </a:p>
        </p:txBody>
      </p:sp>
      <p:sp>
        <p:nvSpPr>
          <p:cNvPr id="5" name="TextBox 4">
            <a:extLst>
              <a:ext uri="{FF2B5EF4-FFF2-40B4-BE49-F238E27FC236}">
                <a16:creationId xmlns:a16="http://schemas.microsoft.com/office/drawing/2014/main" id="{485A5EEB-ACED-4F72-8EF2-EF930D1BED07}"/>
              </a:ext>
            </a:extLst>
          </p:cNvPr>
          <p:cNvSpPr txBox="1"/>
          <p:nvPr/>
        </p:nvSpPr>
        <p:spPr>
          <a:xfrm>
            <a:off x="1287108" y="3711841"/>
            <a:ext cx="2014013" cy="369332"/>
          </a:xfrm>
          <a:prstGeom prst="rect">
            <a:avLst/>
          </a:prstGeom>
          <a:noFill/>
        </p:spPr>
        <p:txBody>
          <a:bodyPr wrap="square" rtlCol="0">
            <a:spAutoFit/>
          </a:bodyPr>
          <a:lstStyle/>
          <a:p>
            <a:r>
              <a:rPr lang="en-GB" dirty="0"/>
              <a:t>Revisit the filters</a:t>
            </a:r>
          </a:p>
        </p:txBody>
      </p:sp>
      <p:sp>
        <p:nvSpPr>
          <p:cNvPr id="6" name="Rectangle 5">
            <a:extLst>
              <a:ext uri="{FF2B5EF4-FFF2-40B4-BE49-F238E27FC236}">
                <a16:creationId xmlns:a16="http://schemas.microsoft.com/office/drawing/2014/main" id="{7FFBEB31-1E9B-4062-A8B9-999EF91F8CE4}"/>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7BCD7F7-12E1-43E6-9D0F-B40C3C7A2E98}"/>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9D4C45-9A5A-4B37-A9C9-E5649EFB6BA6}"/>
              </a:ext>
            </a:extLst>
          </p:cNvPr>
          <p:cNvSpPr/>
          <p:nvPr/>
        </p:nvSpPr>
        <p:spPr>
          <a:xfrm>
            <a:off x="5635698" y="-9962"/>
            <a:ext cx="2124000"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CD748F-6365-4459-9C31-619B68689609}"/>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10" name="Rectangle 9">
            <a:extLst>
              <a:ext uri="{FF2B5EF4-FFF2-40B4-BE49-F238E27FC236}">
                <a16:creationId xmlns:a16="http://schemas.microsoft.com/office/drawing/2014/main" id="{9576DAB5-182F-4CE1-A22D-EC09B2FB804E}"/>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D2ECCCC-1658-4D12-9A93-07CC35A543A1}"/>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5421CD5-78B4-485F-A00C-BEACB4B94B3B}"/>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13" name="Rectangle 12">
            <a:extLst>
              <a:ext uri="{FF2B5EF4-FFF2-40B4-BE49-F238E27FC236}">
                <a16:creationId xmlns:a16="http://schemas.microsoft.com/office/drawing/2014/main" id="{89A627E4-AA1A-4FB9-868D-C449A692F95D}"/>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14" name="Rectangle 13">
            <a:extLst>
              <a:ext uri="{FF2B5EF4-FFF2-40B4-BE49-F238E27FC236}">
                <a16:creationId xmlns:a16="http://schemas.microsoft.com/office/drawing/2014/main" id="{0D01EAAE-9C26-4D3E-87F8-0230C5979C3F}"/>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15" name="Rectangle 14">
            <a:extLst>
              <a:ext uri="{FF2B5EF4-FFF2-40B4-BE49-F238E27FC236}">
                <a16:creationId xmlns:a16="http://schemas.microsoft.com/office/drawing/2014/main" id="{BBF882BD-929B-4891-9F65-816D402DAF6F}"/>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16" name="Rectangle 15">
            <a:extLst>
              <a:ext uri="{FF2B5EF4-FFF2-40B4-BE49-F238E27FC236}">
                <a16:creationId xmlns:a16="http://schemas.microsoft.com/office/drawing/2014/main" id="{11D43FA5-7F5E-4FFD-8E04-88D94BCD541C}"/>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17" name="Picture 16">
            <a:extLst>
              <a:ext uri="{FF2B5EF4-FFF2-40B4-BE49-F238E27FC236}">
                <a16:creationId xmlns:a16="http://schemas.microsoft.com/office/drawing/2014/main" id="{54EAE748-1A6E-4AFB-9199-267B8E8C92EE}"/>
              </a:ext>
            </a:extLst>
          </p:cNvPr>
          <p:cNvPicPr>
            <a:picLocks noChangeAspect="1"/>
          </p:cNvPicPr>
          <p:nvPr/>
        </p:nvPicPr>
        <p:blipFill>
          <a:blip r:embed="rId3"/>
          <a:stretch>
            <a:fillRect/>
          </a:stretch>
        </p:blipFill>
        <p:spPr>
          <a:xfrm>
            <a:off x="176439" y="62872"/>
            <a:ext cx="876300" cy="676275"/>
          </a:xfrm>
          <a:prstGeom prst="rect">
            <a:avLst/>
          </a:prstGeom>
        </p:spPr>
      </p:pic>
      <p:pic>
        <p:nvPicPr>
          <p:cNvPr id="18" name="Graphic 17" descr="Tools with solid fill">
            <a:extLst>
              <a:ext uri="{FF2B5EF4-FFF2-40B4-BE49-F238E27FC236}">
                <a16:creationId xmlns:a16="http://schemas.microsoft.com/office/drawing/2014/main" id="{A438E986-087D-4468-8D4D-7C4A35CEFCD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988" y="205700"/>
            <a:ext cx="272738" cy="272738"/>
          </a:xfrm>
          <a:prstGeom prst="rect">
            <a:avLst/>
          </a:prstGeom>
        </p:spPr>
      </p:pic>
      <p:sp>
        <p:nvSpPr>
          <p:cNvPr id="19" name="Left Brace 18">
            <a:extLst>
              <a:ext uri="{FF2B5EF4-FFF2-40B4-BE49-F238E27FC236}">
                <a16:creationId xmlns:a16="http://schemas.microsoft.com/office/drawing/2014/main" id="{E84A7750-F114-4781-93DA-DC7E5FA597C4}"/>
              </a:ext>
            </a:extLst>
          </p:cNvPr>
          <p:cNvSpPr/>
          <p:nvPr/>
        </p:nvSpPr>
        <p:spPr>
          <a:xfrm>
            <a:off x="3311244" y="3257781"/>
            <a:ext cx="419346" cy="1277452"/>
          </a:xfrm>
          <a:prstGeom prst="leftBrace">
            <a:avLst/>
          </a:prstGeom>
          <a:ln w="28575">
            <a:solidFill>
              <a:srgbClr val="CD4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ight Brace 20">
            <a:extLst>
              <a:ext uri="{FF2B5EF4-FFF2-40B4-BE49-F238E27FC236}">
                <a16:creationId xmlns:a16="http://schemas.microsoft.com/office/drawing/2014/main" id="{164D66F1-91A9-464F-81BD-169CED317906}"/>
              </a:ext>
            </a:extLst>
          </p:cNvPr>
          <p:cNvSpPr/>
          <p:nvPr/>
        </p:nvSpPr>
        <p:spPr>
          <a:xfrm>
            <a:off x="10454241" y="2898213"/>
            <a:ext cx="352305" cy="2115488"/>
          </a:xfrm>
          <a:prstGeom prst="rightBrace">
            <a:avLst/>
          </a:prstGeom>
          <a:ln w="28575">
            <a:solidFill>
              <a:srgbClr val="CD4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92177D45-08A2-4C19-B3E5-277240C54BE7}"/>
              </a:ext>
            </a:extLst>
          </p:cNvPr>
          <p:cNvSpPr txBox="1"/>
          <p:nvPr/>
        </p:nvSpPr>
        <p:spPr>
          <a:xfrm>
            <a:off x="10904892" y="3481008"/>
            <a:ext cx="1251108" cy="1477328"/>
          </a:xfrm>
          <a:prstGeom prst="rect">
            <a:avLst/>
          </a:prstGeom>
          <a:noFill/>
        </p:spPr>
        <p:txBody>
          <a:bodyPr wrap="square" rtlCol="0">
            <a:spAutoFit/>
          </a:bodyPr>
          <a:lstStyle/>
          <a:p>
            <a:r>
              <a:rPr lang="en-GB" dirty="0"/>
              <a:t>Or remove selected criteria by clicking ‘</a:t>
            </a:r>
            <a:r>
              <a:rPr lang="en-GB" dirty="0">
                <a:solidFill>
                  <a:srgbClr val="FF0000"/>
                </a:solidFill>
              </a:rPr>
              <a:t>x</a:t>
            </a:r>
            <a:r>
              <a:rPr lang="en-GB" dirty="0"/>
              <a:t>’</a:t>
            </a:r>
          </a:p>
        </p:txBody>
      </p:sp>
      <p:pic>
        <p:nvPicPr>
          <p:cNvPr id="23" name="Picture 22">
            <a:extLst>
              <a:ext uri="{FF2B5EF4-FFF2-40B4-BE49-F238E27FC236}">
                <a16:creationId xmlns:a16="http://schemas.microsoft.com/office/drawing/2014/main" id="{B21DF651-B4AD-4CA5-9DED-A7B35D68C04D}"/>
              </a:ext>
            </a:extLst>
          </p:cNvPr>
          <p:cNvPicPr>
            <a:picLocks noChangeAspect="1"/>
          </p:cNvPicPr>
          <p:nvPr/>
        </p:nvPicPr>
        <p:blipFill>
          <a:blip r:embed="rId6"/>
          <a:stretch>
            <a:fillRect/>
          </a:stretch>
        </p:blipFill>
        <p:spPr>
          <a:xfrm>
            <a:off x="3814507" y="1232653"/>
            <a:ext cx="6619488" cy="4711478"/>
          </a:xfrm>
          <a:prstGeom prst="rect">
            <a:avLst/>
          </a:prstGeom>
        </p:spPr>
      </p:pic>
      <p:sp>
        <p:nvSpPr>
          <p:cNvPr id="2" name="Oval 1">
            <a:extLst>
              <a:ext uri="{FF2B5EF4-FFF2-40B4-BE49-F238E27FC236}">
                <a16:creationId xmlns:a16="http://schemas.microsoft.com/office/drawing/2014/main" id="{27A071CE-AA03-42D1-A74E-060CE94C4B13}"/>
              </a:ext>
            </a:extLst>
          </p:cNvPr>
          <p:cNvSpPr/>
          <p:nvPr/>
        </p:nvSpPr>
        <p:spPr>
          <a:xfrm>
            <a:off x="4998027" y="2360321"/>
            <a:ext cx="1797628" cy="469431"/>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52260" y="1282173"/>
            <a:ext cx="2736076" cy="441287"/>
          </a:xfrm>
          <a:prstGeom prst="rect">
            <a:avLst/>
          </a:prstGeom>
          <a:ln w="28575">
            <a:solidFill>
              <a:srgbClr val="CD4400"/>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dirty="0"/>
              <a:t>Copy URL to replicate scan</a:t>
            </a: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422" y="2194730"/>
            <a:ext cx="7335279" cy="374543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8975354" y="5467917"/>
            <a:ext cx="2736304" cy="307777"/>
          </a:xfrm>
          <a:prstGeom prst="rect">
            <a:avLst/>
          </a:prstGeom>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Links to Compendia datasheets</a:t>
            </a:r>
          </a:p>
        </p:txBody>
      </p:sp>
      <p:sp>
        <p:nvSpPr>
          <p:cNvPr id="15" name="TextBox 14"/>
          <p:cNvSpPr txBox="1"/>
          <p:nvPr/>
        </p:nvSpPr>
        <p:spPr>
          <a:xfrm>
            <a:off x="10504984" y="2444620"/>
            <a:ext cx="1651015" cy="523220"/>
          </a:xfrm>
          <a:prstGeom prst="rect">
            <a:avLst/>
          </a:prstGeom>
          <a:ln w="28575">
            <a:solidFill>
              <a:srgbClr val="CD44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CSV output for use in Excel</a:t>
            </a:r>
          </a:p>
        </p:txBody>
      </p:sp>
      <p:cxnSp>
        <p:nvCxnSpPr>
          <p:cNvPr id="9" name="Straight Arrow Connector 8"/>
          <p:cNvCxnSpPr>
            <a:cxnSpLocks/>
          </p:cNvCxnSpPr>
          <p:nvPr/>
        </p:nvCxnSpPr>
        <p:spPr>
          <a:xfrm flipH="1">
            <a:off x="10041404" y="2706230"/>
            <a:ext cx="463580" cy="0"/>
          </a:xfrm>
          <a:prstGeom prst="straightConnector1">
            <a:avLst/>
          </a:prstGeom>
          <a:ln w="28575">
            <a:solidFill>
              <a:srgbClr val="CD4400"/>
            </a:solidFill>
            <a:tailEnd type="arrow"/>
          </a:ln>
        </p:spPr>
        <p:style>
          <a:lnRef idx="1">
            <a:schemeClr val="accent6"/>
          </a:lnRef>
          <a:fillRef idx="0">
            <a:schemeClr val="accent6"/>
          </a:fillRef>
          <a:effectRef idx="0">
            <a:schemeClr val="accent6"/>
          </a:effectRef>
          <a:fontRef idx="minor">
            <a:schemeClr val="tx1"/>
          </a:fontRef>
        </p:style>
      </p:cxnSp>
      <p:cxnSp>
        <p:nvCxnSpPr>
          <p:cNvPr id="13" name="Straight Arrow Connector 12"/>
          <p:cNvCxnSpPr>
            <a:cxnSpLocks/>
            <a:stCxn id="6" idx="2"/>
          </p:cNvCxnSpPr>
          <p:nvPr/>
        </p:nvCxnSpPr>
        <p:spPr>
          <a:xfrm>
            <a:off x="9220298" y="1723460"/>
            <a:ext cx="0" cy="471270"/>
          </a:xfrm>
          <a:prstGeom prst="straightConnector1">
            <a:avLst/>
          </a:prstGeom>
          <a:ln w="28575">
            <a:solidFill>
              <a:srgbClr val="CD4400"/>
            </a:solidFill>
            <a:tailEnd type="arrow"/>
          </a:ln>
        </p:spPr>
        <p:style>
          <a:lnRef idx="1">
            <a:schemeClr val="accent6"/>
          </a:lnRef>
          <a:fillRef idx="0">
            <a:schemeClr val="accent6"/>
          </a:fillRef>
          <a:effectRef idx="0">
            <a:schemeClr val="accent6"/>
          </a:effectRef>
          <a:fontRef idx="minor">
            <a:schemeClr val="tx1"/>
          </a:fontRef>
        </p:style>
      </p:cxnSp>
      <p:sp>
        <p:nvSpPr>
          <p:cNvPr id="11" name="Rectangle 10">
            <a:extLst>
              <a:ext uri="{FF2B5EF4-FFF2-40B4-BE49-F238E27FC236}">
                <a16:creationId xmlns:a16="http://schemas.microsoft.com/office/drawing/2014/main" id="{29EE5821-AB4F-4066-8DA9-268F4F912F02}"/>
              </a:ext>
            </a:extLst>
          </p:cNvPr>
          <p:cNvSpPr/>
          <p:nvPr/>
        </p:nvSpPr>
        <p:spPr>
          <a:xfrm>
            <a:off x="7852259" y="-9962"/>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66C94A3-8DD1-4E67-892C-C4FA340BB985}"/>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2054EC7-20B2-48A4-A7EE-B4CEAB504345}"/>
              </a:ext>
            </a:extLst>
          </p:cNvPr>
          <p:cNvSpPr/>
          <p:nvPr/>
        </p:nvSpPr>
        <p:spPr>
          <a:xfrm>
            <a:off x="5635698"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0B9807-260A-4143-B6C5-E62A6F140FF1}"/>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18" name="Rectangle 17">
            <a:extLst>
              <a:ext uri="{FF2B5EF4-FFF2-40B4-BE49-F238E27FC236}">
                <a16:creationId xmlns:a16="http://schemas.microsoft.com/office/drawing/2014/main" id="{4ADBDB75-30B8-4038-9550-5859A3C68943}"/>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0F42189-2D00-4DD7-82C3-B31591E2F571}"/>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90657E3-00EB-45E4-B182-FEE67CCC7296}"/>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21" name="Rectangle 20">
            <a:extLst>
              <a:ext uri="{FF2B5EF4-FFF2-40B4-BE49-F238E27FC236}">
                <a16:creationId xmlns:a16="http://schemas.microsoft.com/office/drawing/2014/main" id="{582A4B2A-863B-4820-A32E-C933F536D818}"/>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22" name="Rectangle 21">
            <a:extLst>
              <a:ext uri="{FF2B5EF4-FFF2-40B4-BE49-F238E27FC236}">
                <a16:creationId xmlns:a16="http://schemas.microsoft.com/office/drawing/2014/main" id="{3A6B2696-8C12-44A2-8334-26FCD0DDF347}"/>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23" name="Rectangle 22">
            <a:extLst>
              <a:ext uri="{FF2B5EF4-FFF2-40B4-BE49-F238E27FC236}">
                <a16:creationId xmlns:a16="http://schemas.microsoft.com/office/drawing/2014/main" id="{5F5AE5C8-1786-42F8-93BF-450FE4BC1000}"/>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24" name="Rectangle 23">
            <a:extLst>
              <a:ext uri="{FF2B5EF4-FFF2-40B4-BE49-F238E27FC236}">
                <a16:creationId xmlns:a16="http://schemas.microsoft.com/office/drawing/2014/main" id="{727A20BA-AD60-4680-9FC9-897082E19414}"/>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25" name="Picture 24">
            <a:extLst>
              <a:ext uri="{FF2B5EF4-FFF2-40B4-BE49-F238E27FC236}">
                <a16:creationId xmlns:a16="http://schemas.microsoft.com/office/drawing/2014/main" id="{15DBC1F4-100D-4D8B-A3D1-B38A9078DFD4}"/>
              </a:ext>
            </a:extLst>
          </p:cNvPr>
          <p:cNvPicPr>
            <a:picLocks noChangeAspect="1"/>
          </p:cNvPicPr>
          <p:nvPr/>
        </p:nvPicPr>
        <p:blipFill>
          <a:blip r:embed="rId4"/>
          <a:stretch>
            <a:fillRect/>
          </a:stretch>
        </p:blipFill>
        <p:spPr>
          <a:xfrm>
            <a:off x="176439" y="62872"/>
            <a:ext cx="876300" cy="676275"/>
          </a:xfrm>
          <a:prstGeom prst="rect">
            <a:avLst/>
          </a:prstGeom>
        </p:spPr>
      </p:pic>
      <p:pic>
        <p:nvPicPr>
          <p:cNvPr id="26" name="Graphic 25" descr="Tools with solid fill">
            <a:extLst>
              <a:ext uri="{FF2B5EF4-FFF2-40B4-BE49-F238E27FC236}">
                <a16:creationId xmlns:a16="http://schemas.microsoft.com/office/drawing/2014/main" id="{EC5EDCD1-F83E-4711-AD0F-B9593BB894A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988" y="205700"/>
            <a:ext cx="272738" cy="272738"/>
          </a:xfrm>
          <a:prstGeom prst="rect">
            <a:avLst/>
          </a:prstGeom>
        </p:spPr>
      </p:pic>
      <p:sp>
        <p:nvSpPr>
          <p:cNvPr id="27" name="Text Placeholder 2">
            <a:extLst>
              <a:ext uri="{FF2B5EF4-FFF2-40B4-BE49-F238E27FC236}">
                <a16:creationId xmlns:a16="http://schemas.microsoft.com/office/drawing/2014/main" id="{11092DB1-1302-4C82-8C12-D970D8280DFA}"/>
              </a:ext>
            </a:extLst>
          </p:cNvPr>
          <p:cNvSpPr>
            <a:spLocks noGrp="1"/>
          </p:cNvSpPr>
          <p:nvPr>
            <p:ph type="body" sz="quarter" idx="11"/>
          </p:nvPr>
        </p:nvSpPr>
        <p:spPr>
          <a:xfrm>
            <a:off x="390871" y="1397358"/>
            <a:ext cx="3027446" cy="914400"/>
          </a:xfrm>
        </p:spPr>
        <p:txBody>
          <a:bodyPr>
            <a:normAutofit/>
          </a:bodyPr>
          <a:lstStyle/>
          <a:p>
            <a:r>
              <a:rPr lang="en-GB" b="1" dirty="0"/>
              <a:t>Scan results</a:t>
            </a:r>
          </a:p>
        </p:txBody>
      </p:sp>
    </p:spTree>
    <p:extLst>
      <p:ext uri="{BB962C8B-B14F-4D97-AF65-F5344CB8AC3E}">
        <p14:creationId xmlns:p14="http://schemas.microsoft.com/office/powerpoint/2010/main" val="390882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78987" y="2097600"/>
            <a:ext cx="5308749" cy="3954675"/>
          </a:xfrm>
        </p:spPr>
        <p:txBody>
          <a:bodyPr>
            <a:normAutofit fontScale="92500"/>
          </a:bodyPr>
          <a:lstStyle/>
          <a:p>
            <a:pPr marL="0" lvl="1" indent="0">
              <a:buNone/>
            </a:pPr>
            <a:r>
              <a:rPr lang="en-GB" dirty="0">
                <a:solidFill>
                  <a:srgbClr val="000000"/>
                </a:solidFill>
              </a:rPr>
              <a:t>Are species included that you know are already present in the area at risk?</a:t>
            </a:r>
          </a:p>
          <a:p>
            <a:pPr marL="0" lvl="1" indent="0">
              <a:buNone/>
            </a:pPr>
            <a:endParaRPr lang="en-GB" dirty="0">
              <a:solidFill>
                <a:srgbClr val="000000"/>
              </a:solidFill>
            </a:endParaRPr>
          </a:p>
          <a:p>
            <a:pPr marL="0" lvl="1" indent="0">
              <a:buNone/>
            </a:pPr>
            <a:r>
              <a:rPr lang="en-GB" dirty="0">
                <a:solidFill>
                  <a:srgbClr val="000000"/>
                </a:solidFill>
              </a:rPr>
              <a:t>Are species of concern missing from the results?</a:t>
            </a:r>
          </a:p>
          <a:p>
            <a:pPr marL="0" lvl="1" indent="0">
              <a:buNone/>
            </a:pPr>
            <a:endParaRPr lang="en-GB" dirty="0">
              <a:solidFill>
                <a:srgbClr val="000000"/>
              </a:solidFill>
            </a:endParaRPr>
          </a:p>
          <a:p>
            <a:pPr marL="0" lvl="1" indent="0">
              <a:buNone/>
            </a:pPr>
            <a:r>
              <a:rPr lang="en-GB" dirty="0">
                <a:solidFill>
                  <a:srgbClr val="000000"/>
                </a:solidFill>
              </a:rPr>
              <a:t>Can you quickly fill some of the data gaps for the filters you have selected?</a:t>
            </a:r>
          </a:p>
          <a:p>
            <a:pPr marL="342900" lvl="1" indent="-342900">
              <a:buFont typeface="Arial" panose="020B0604020202020204" pitchFamily="34" charset="0"/>
              <a:buChar char="•"/>
            </a:pPr>
            <a:endParaRPr lang="en-GB" dirty="0">
              <a:solidFill>
                <a:srgbClr val="000000"/>
              </a:solidFill>
            </a:endParaRPr>
          </a:p>
          <a:p>
            <a:pPr marL="342900" lvl="1" indent="-342900">
              <a:buFont typeface="Arial" panose="020B0604020202020204" pitchFamily="34" charset="0"/>
              <a:buChar char="•"/>
            </a:pPr>
            <a:r>
              <a:rPr lang="en-GB" dirty="0">
                <a:solidFill>
                  <a:schemeClr val="tx2"/>
                </a:solidFill>
              </a:rPr>
              <a:t>Alternative information sources</a:t>
            </a:r>
          </a:p>
          <a:p>
            <a:pPr marL="342900" lvl="1" indent="-342900">
              <a:buFont typeface="Arial" panose="020B0604020202020204" pitchFamily="34" charset="0"/>
              <a:buChar char="•"/>
            </a:pPr>
            <a:r>
              <a:rPr lang="en-GB" dirty="0">
                <a:solidFill>
                  <a:schemeClr val="tx2"/>
                </a:solidFill>
              </a:rPr>
              <a:t>Expert input</a:t>
            </a:r>
          </a:p>
          <a:p>
            <a:pPr marL="342900" lvl="1" indent="-342900">
              <a:buFont typeface="Arial" panose="020B0604020202020204" pitchFamily="34" charset="0"/>
              <a:buChar char="•"/>
            </a:pPr>
            <a:endParaRPr lang="en-GB" dirty="0">
              <a:solidFill>
                <a:srgbClr val="000000"/>
              </a:solidFill>
            </a:endParaRPr>
          </a:p>
          <a:p>
            <a:pPr marL="361950" lvl="1" indent="0">
              <a:buNone/>
            </a:pPr>
            <a:endParaRPr lang="en-GB" dirty="0"/>
          </a:p>
          <a:p>
            <a:pPr marL="361950" lvl="1" indent="0">
              <a:buNone/>
            </a:pPr>
            <a:endParaRPr lang="en-GB" dirty="0">
              <a:solidFill>
                <a:schemeClr val="tx1"/>
              </a:solidFill>
            </a:endParaRPr>
          </a:p>
          <a:p>
            <a:pPr lvl="1"/>
            <a:endParaRPr lang="en-GB" dirty="0">
              <a:solidFill>
                <a:schemeClr val="tx1"/>
              </a:solidFill>
            </a:endParaRPr>
          </a:p>
          <a:p>
            <a:pPr marL="361950" lvl="1" indent="0">
              <a:buNone/>
            </a:pPr>
            <a:endParaRPr lang="en-GB" altLang="en-US" dirty="0">
              <a:solidFill>
                <a:schemeClr val="tx1"/>
              </a:solidFill>
            </a:endParaRPr>
          </a:p>
          <a:p>
            <a:pPr marL="177800" lvl="2" defTabSz="629839">
              <a:spcBef>
                <a:spcPts val="0"/>
              </a:spcBef>
              <a:defRPr/>
            </a:pPr>
            <a:endParaRPr lang="en-GB" altLang="en-US" dirty="0">
              <a:solidFill>
                <a:schemeClr val="tx1"/>
              </a:solidFill>
            </a:endParaRPr>
          </a:p>
          <a:p>
            <a:pPr marL="177800" lvl="2" defTabSz="629839">
              <a:spcBef>
                <a:spcPts val="0"/>
              </a:spcBef>
              <a:defRPr/>
            </a:pPr>
            <a:endParaRPr lang="en-GB" altLang="en-US" dirty="0">
              <a:solidFill>
                <a:schemeClr val="tx1"/>
              </a:solidFill>
            </a:endParaRPr>
          </a:p>
          <a:p>
            <a:pPr marL="177800" lvl="2" defTabSz="629839">
              <a:spcBef>
                <a:spcPts val="0"/>
              </a:spcBef>
              <a:defRPr/>
            </a:pPr>
            <a:endParaRPr lang="en-GB" altLang="en-US" dirty="0">
              <a:solidFill>
                <a:schemeClr val="tx1"/>
              </a:solidFill>
            </a:endParaRPr>
          </a:p>
          <a:p>
            <a:pPr marL="177800" lvl="2" defTabSz="629839">
              <a:spcBef>
                <a:spcPts val="0"/>
              </a:spcBef>
              <a:defRPr/>
            </a:pPr>
            <a:endParaRPr lang="en-GB" altLang="en-US" dirty="0">
              <a:solidFill>
                <a:schemeClr val="tx1"/>
              </a:solidFill>
            </a:endParaRPr>
          </a:p>
          <a:p>
            <a:pPr marL="0" lvl="2" indent="0" defTabSz="629839">
              <a:spcBef>
                <a:spcPts val="0"/>
              </a:spcBef>
              <a:buNone/>
              <a:defRPr/>
            </a:pPr>
            <a:endParaRPr lang="en-GB" b="1" dirty="0">
              <a:solidFill>
                <a:srgbClr val="37833B"/>
              </a:solidFill>
            </a:endParaRPr>
          </a:p>
          <a:p>
            <a:pPr marL="0" indent="0">
              <a:buClr>
                <a:schemeClr val="bg2"/>
              </a:buClr>
              <a:buNone/>
            </a:pPr>
            <a:endParaRPr lang="en-GB" b="1" dirty="0"/>
          </a:p>
        </p:txBody>
      </p:sp>
      <p:sp>
        <p:nvSpPr>
          <p:cNvPr id="7" name="Rectangle 6">
            <a:extLst>
              <a:ext uri="{FF2B5EF4-FFF2-40B4-BE49-F238E27FC236}">
                <a16:creationId xmlns:a16="http://schemas.microsoft.com/office/drawing/2014/main" id="{4519A18C-A053-4619-A38E-B7087ED7DCA3}"/>
              </a:ext>
            </a:extLst>
          </p:cNvPr>
          <p:cNvSpPr/>
          <p:nvPr/>
        </p:nvSpPr>
        <p:spPr>
          <a:xfrm>
            <a:off x="7852259" y="-9962"/>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A432B24-04BD-41BB-995B-CE7CB38640E8}"/>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94A660-0F36-4622-96E5-B8A5FBD4F208}"/>
              </a:ext>
            </a:extLst>
          </p:cNvPr>
          <p:cNvSpPr/>
          <p:nvPr/>
        </p:nvSpPr>
        <p:spPr>
          <a:xfrm>
            <a:off x="5635698"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2416AC-D1BF-4910-BDE9-5CEC7FD14BDF}"/>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11" name="Rectangle 10">
            <a:extLst>
              <a:ext uri="{FF2B5EF4-FFF2-40B4-BE49-F238E27FC236}">
                <a16:creationId xmlns:a16="http://schemas.microsoft.com/office/drawing/2014/main" id="{C9AC4BC2-5582-4C69-A494-120F9F315F6C}"/>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3E7C08-C8D3-453D-BEAC-C0483C57B0C1}"/>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9A8B262-8E70-446F-A160-0706CF5D8125}"/>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14" name="Rectangle 13">
            <a:extLst>
              <a:ext uri="{FF2B5EF4-FFF2-40B4-BE49-F238E27FC236}">
                <a16:creationId xmlns:a16="http://schemas.microsoft.com/office/drawing/2014/main" id="{80F77634-1DBE-4EFF-A179-BF8C509493EC}"/>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15" name="Rectangle 14">
            <a:extLst>
              <a:ext uri="{FF2B5EF4-FFF2-40B4-BE49-F238E27FC236}">
                <a16:creationId xmlns:a16="http://schemas.microsoft.com/office/drawing/2014/main" id="{6993317E-9BE6-461D-B04F-3EB8A2C69511}"/>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16" name="Rectangle 15">
            <a:extLst>
              <a:ext uri="{FF2B5EF4-FFF2-40B4-BE49-F238E27FC236}">
                <a16:creationId xmlns:a16="http://schemas.microsoft.com/office/drawing/2014/main" id="{A25876E6-65E8-45FB-A940-6F8FE1BD8F4C}"/>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17" name="Rectangle 16">
            <a:extLst>
              <a:ext uri="{FF2B5EF4-FFF2-40B4-BE49-F238E27FC236}">
                <a16:creationId xmlns:a16="http://schemas.microsoft.com/office/drawing/2014/main" id="{C11A0698-3467-4E0A-A5CF-5DB2F3D3F80B}"/>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18" name="Picture 17">
            <a:extLst>
              <a:ext uri="{FF2B5EF4-FFF2-40B4-BE49-F238E27FC236}">
                <a16:creationId xmlns:a16="http://schemas.microsoft.com/office/drawing/2014/main" id="{6187A9D3-03DE-46F7-920A-7C0D25FEAFF1}"/>
              </a:ext>
            </a:extLst>
          </p:cNvPr>
          <p:cNvPicPr>
            <a:picLocks noChangeAspect="1"/>
          </p:cNvPicPr>
          <p:nvPr/>
        </p:nvPicPr>
        <p:blipFill>
          <a:blip r:embed="rId3"/>
          <a:stretch>
            <a:fillRect/>
          </a:stretch>
        </p:blipFill>
        <p:spPr>
          <a:xfrm>
            <a:off x="176439" y="62872"/>
            <a:ext cx="876300" cy="676275"/>
          </a:xfrm>
          <a:prstGeom prst="rect">
            <a:avLst/>
          </a:prstGeom>
        </p:spPr>
      </p:pic>
      <p:pic>
        <p:nvPicPr>
          <p:cNvPr id="19" name="Graphic 18" descr="Tools with solid fill">
            <a:extLst>
              <a:ext uri="{FF2B5EF4-FFF2-40B4-BE49-F238E27FC236}">
                <a16:creationId xmlns:a16="http://schemas.microsoft.com/office/drawing/2014/main" id="{2E19E8E3-09B9-42AC-B68A-A3D279A5CC4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988" y="205700"/>
            <a:ext cx="272738" cy="272738"/>
          </a:xfrm>
          <a:prstGeom prst="rect">
            <a:avLst/>
          </a:prstGeom>
        </p:spPr>
      </p:pic>
      <p:sp>
        <p:nvSpPr>
          <p:cNvPr id="20" name="Text Placeholder 2">
            <a:extLst>
              <a:ext uri="{FF2B5EF4-FFF2-40B4-BE49-F238E27FC236}">
                <a16:creationId xmlns:a16="http://schemas.microsoft.com/office/drawing/2014/main" id="{FF243234-F38E-4A0D-A0F9-D11728683B39}"/>
              </a:ext>
            </a:extLst>
          </p:cNvPr>
          <p:cNvSpPr txBox="1">
            <a:spLocks/>
          </p:cNvSpPr>
          <p:nvPr/>
        </p:nvSpPr>
        <p:spPr>
          <a:xfrm>
            <a:off x="390870" y="1397358"/>
            <a:ext cx="9262285" cy="914400"/>
          </a:xfrm>
          <a:prstGeom prst="rect">
            <a:avLst/>
          </a:prstGeom>
        </p:spPr>
        <p:txBody>
          <a:bodyPr vert="horz" lIns="91440" tIns="45720" rIns="91440" bIns="45720" rtlCol="0">
            <a:normAutofit/>
          </a:bodyPr>
          <a:lstStyle>
            <a:lvl1pPr marL="177800" indent="-1778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539750" indent="-1778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730250"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901700" indent="-1778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92200" indent="-177800" algn="l" defTabSz="8953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Checking the scan results</a:t>
            </a:r>
          </a:p>
        </p:txBody>
      </p:sp>
      <p:pic>
        <p:nvPicPr>
          <p:cNvPr id="6" name="Picture 5">
            <a:extLst>
              <a:ext uri="{FF2B5EF4-FFF2-40B4-BE49-F238E27FC236}">
                <a16:creationId xmlns:a16="http://schemas.microsoft.com/office/drawing/2014/main" id="{21051BAE-4AE6-40A0-8B72-AB1E7F8ABCE8}"/>
              </a:ext>
            </a:extLst>
          </p:cNvPr>
          <p:cNvPicPr>
            <a:picLocks noChangeAspect="1"/>
          </p:cNvPicPr>
          <p:nvPr/>
        </p:nvPicPr>
        <p:blipFill>
          <a:blip r:embed="rId6"/>
          <a:stretch>
            <a:fillRect/>
          </a:stretch>
        </p:blipFill>
        <p:spPr>
          <a:xfrm>
            <a:off x="5542316" y="3872683"/>
            <a:ext cx="6433386" cy="2385061"/>
          </a:xfrm>
          <a:prstGeom prst="rect">
            <a:avLst/>
          </a:prstGeom>
        </p:spPr>
      </p:pic>
      <p:pic>
        <p:nvPicPr>
          <p:cNvPr id="21" name="Picture 3">
            <a:extLst>
              <a:ext uri="{FF2B5EF4-FFF2-40B4-BE49-F238E27FC236}">
                <a16:creationId xmlns:a16="http://schemas.microsoft.com/office/drawing/2014/main" id="{BC0B435F-FA7C-4D18-B02B-18CE6F2126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0249" y="1235273"/>
            <a:ext cx="4185346" cy="2137063"/>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2" name="Oval 1">
            <a:extLst>
              <a:ext uri="{FF2B5EF4-FFF2-40B4-BE49-F238E27FC236}">
                <a16:creationId xmlns:a16="http://schemas.microsoft.com/office/drawing/2014/main" id="{047EFC5E-0A5D-4972-840E-69379C96103A}"/>
              </a:ext>
            </a:extLst>
          </p:cNvPr>
          <p:cNvSpPr/>
          <p:nvPr/>
        </p:nvSpPr>
        <p:spPr>
          <a:xfrm>
            <a:off x="10775373" y="1381577"/>
            <a:ext cx="1215736" cy="348393"/>
          </a:xfrm>
          <a:prstGeom prst="ellipse">
            <a:avLst/>
          </a:prstGeom>
          <a:noFill/>
          <a:ln w="28575">
            <a:solidFill>
              <a:srgbClr val="CD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Connector: Curved 4">
            <a:extLst>
              <a:ext uri="{FF2B5EF4-FFF2-40B4-BE49-F238E27FC236}">
                <a16:creationId xmlns:a16="http://schemas.microsoft.com/office/drawing/2014/main" id="{77A1D750-3755-4EF5-A3D6-B8684FE1455B}"/>
              </a:ext>
            </a:extLst>
          </p:cNvPr>
          <p:cNvCxnSpPr>
            <a:cxnSpLocks/>
          </p:cNvCxnSpPr>
          <p:nvPr/>
        </p:nvCxnSpPr>
        <p:spPr>
          <a:xfrm rot="5400000">
            <a:off x="9604690" y="2301756"/>
            <a:ext cx="2441529" cy="1371601"/>
          </a:xfrm>
          <a:prstGeom prst="curvedConnector3">
            <a:avLst/>
          </a:prstGeom>
          <a:ln w="28575">
            <a:solidFill>
              <a:srgbClr val="CD44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483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78987" y="2097600"/>
            <a:ext cx="5308749" cy="3954675"/>
          </a:xfrm>
        </p:spPr>
        <p:txBody>
          <a:bodyPr>
            <a:normAutofit fontScale="92500" lnSpcReduction="20000"/>
          </a:bodyPr>
          <a:lstStyle/>
          <a:p>
            <a:pPr marL="342900" lvl="1" indent="-342900">
              <a:buFont typeface="Arial" panose="020B0604020202020204" pitchFamily="34" charset="0"/>
              <a:buChar char="•"/>
            </a:pPr>
            <a:r>
              <a:rPr lang="en-GB" dirty="0">
                <a:solidFill>
                  <a:srgbClr val="000000"/>
                </a:solidFill>
              </a:rPr>
              <a:t>Full datasheet in the CPC (for plant pests)</a:t>
            </a:r>
          </a:p>
          <a:p>
            <a:pPr marL="342900" lvl="1" indent="-342900">
              <a:buFont typeface="Arial" panose="020B0604020202020204" pitchFamily="34" charset="0"/>
              <a:buChar char="•"/>
            </a:pPr>
            <a:endParaRPr lang="en-GB" dirty="0">
              <a:solidFill>
                <a:srgbClr val="000000"/>
              </a:solidFill>
            </a:endParaRPr>
          </a:p>
          <a:p>
            <a:pPr marL="342900" lvl="1" indent="-342900">
              <a:buFont typeface="Arial" panose="020B0604020202020204" pitchFamily="34" charset="0"/>
              <a:buChar char="•"/>
            </a:pPr>
            <a:r>
              <a:rPr lang="en-GB" dirty="0">
                <a:solidFill>
                  <a:srgbClr val="000000"/>
                </a:solidFill>
              </a:rPr>
              <a:t>Invasive somewhere </a:t>
            </a:r>
          </a:p>
          <a:p>
            <a:pPr marL="342900" lvl="1" indent="-342900">
              <a:buFont typeface="Arial" panose="020B0604020202020204" pitchFamily="34" charset="0"/>
              <a:buChar char="•"/>
            </a:pPr>
            <a:endParaRPr lang="en-GB" dirty="0">
              <a:solidFill>
                <a:srgbClr val="000000"/>
              </a:solidFill>
            </a:endParaRPr>
          </a:p>
          <a:p>
            <a:pPr marL="342900" lvl="1" indent="-342900">
              <a:buFont typeface="Arial" panose="020B0604020202020204" pitchFamily="34" charset="0"/>
              <a:buChar char="•"/>
            </a:pPr>
            <a:r>
              <a:rPr lang="en-GB" dirty="0">
                <a:solidFill>
                  <a:srgbClr val="000000"/>
                </a:solidFill>
              </a:rPr>
              <a:t>Total distribution</a:t>
            </a:r>
          </a:p>
          <a:p>
            <a:pPr marL="342900" lvl="1" indent="-342900">
              <a:buFont typeface="Arial" panose="020B0604020202020204" pitchFamily="34" charset="0"/>
              <a:buChar char="•"/>
            </a:pPr>
            <a:endParaRPr lang="en-GB" dirty="0">
              <a:solidFill>
                <a:srgbClr val="000000"/>
              </a:solidFill>
            </a:endParaRPr>
          </a:p>
          <a:p>
            <a:pPr marL="342900" lvl="1" indent="-342900">
              <a:buFont typeface="Arial" panose="020B0604020202020204" pitchFamily="34" charset="0"/>
              <a:buChar char="•"/>
            </a:pPr>
            <a:r>
              <a:rPr lang="en-GB" dirty="0">
                <a:solidFill>
                  <a:srgbClr val="000000"/>
                </a:solidFill>
              </a:rPr>
              <a:t>Distribution in countries with matching climates</a:t>
            </a:r>
          </a:p>
          <a:p>
            <a:pPr marL="342900" lvl="1" indent="-342900">
              <a:buFont typeface="Arial" panose="020B0604020202020204" pitchFamily="34" charset="0"/>
              <a:buChar char="•"/>
            </a:pPr>
            <a:endParaRPr lang="en-GB" dirty="0">
              <a:solidFill>
                <a:srgbClr val="000000"/>
              </a:solidFill>
            </a:endParaRPr>
          </a:p>
          <a:p>
            <a:pPr marL="342900" lvl="1" indent="-342900">
              <a:buFont typeface="Arial" panose="020B0604020202020204" pitchFamily="34" charset="0"/>
              <a:buChar char="•"/>
            </a:pPr>
            <a:r>
              <a:rPr lang="en-GB" dirty="0">
                <a:solidFill>
                  <a:srgbClr val="000000"/>
                </a:solidFill>
              </a:rPr>
              <a:t>Distribution in neighbouring countries </a:t>
            </a:r>
          </a:p>
          <a:p>
            <a:pPr marL="342900" lvl="1" indent="-342900">
              <a:buFont typeface="Arial" panose="020B0604020202020204" pitchFamily="34" charset="0"/>
              <a:buChar char="•"/>
            </a:pPr>
            <a:endParaRPr lang="en-GB" dirty="0">
              <a:solidFill>
                <a:srgbClr val="000000"/>
              </a:solidFill>
            </a:endParaRPr>
          </a:p>
          <a:p>
            <a:pPr marL="342900" lvl="1" indent="-342900">
              <a:buFont typeface="Arial" panose="020B0604020202020204" pitchFamily="34" charset="0"/>
              <a:buChar char="•"/>
            </a:pPr>
            <a:r>
              <a:rPr lang="en-GB" dirty="0">
                <a:solidFill>
                  <a:srgbClr val="000000"/>
                </a:solidFill>
              </a:rPr>
              <a:t>Number of hosts</a:t>
            </a:r>
          </a:p>
          <a:p>
            <a:pPr marL="361950" lvl="1" indent="0">
              <a:buNone/>
            </a:pPr>
            <a:endParaRPr lang="en-GB" dirty="0"/>
          </a:p>
          <a:p>
            <a:pPr marL="361950" lvl="1" indent="0">
              <a:buNone/>
            </a:pPr>
            <a:endParaRPr lang="en-GB" dirty="0">
              <a:solidFill>
                <a:schemeClr val="tx1"/>
              </a:solidFill>
            </a:endParaRPr>
          </a:p>
          <a:p>
            <a:pPr lvl="1"/>
            <a:endParaRPr lang="en-GB" dirty="0">
              <a:solidFill>
                <a:schemeClr val="tx1"/>
              </a:solidFill>
            </a:endParaRPr>
          </a:p>
          <a:p>
            <a:pPr marL="361950" lvl="1" indent="0">
              <a:buNone/>
            </a:pPr>
            <a:endParaRPr lang="en-GB" altLang="en-US" dirty="0">
              <a:solidFill>
                <a:schemeClr val="tx1"/>
              </a:solidFill>
            </a:endParaRPr>
          </a:p>
          <a:p>
            <a:pPr marL="177800" lvl="2" defTabSz="629839">
              <a:spcBef>
                <a:spcPts val="0"/>
              </a:spcBef>
              <a:defRPr/>
            </a:pPr>
            <a:endParaRPr lang="en-GB" altLang="en-US" dirty="0">
              <a:solidFill>
                <a:schemeClr val="tx1"/>
              </a:solidFill>
            </a:endParaRPr>
          </a:p>
          <a:p>
            <a:pPr marL="177800" lvl="2" defTabSz="629839">
              <a:spcBef>
                <a:spcPts val="0"/>
              </a:spcBef>
              <a:defRPr/>
            </a:pPr>
            <a:endParaRPr lang="en-GB" altLang="en-US" dirty="0">
              <a:solidFill>
                <a:schemeClr val="tx1"/>
              </a:solidFill>
            </a:endParaRPr>
          </a:p>
          <a:p>
            <a:pPr marL="177800" lvl="2" defTabSz="629839">
              <a:spcBef>
                <a:spcPts val="0"/>
              </a:spcBef>
              <a:defRPr/>
            </a:pPr>
            <a:endParaRPr lang="en-GB" altLang="en-US" dirty="0">
              <a:solidFill>
                <a:schemeClr val="tx1"/>
              </a:solidFill>
            </a:endParaRPr>
          </a:p>
          <a:p>
            <a:pPr marL="177800" lvl="2" defTabSz="629839">
              <a:spcBef>
                <a:spcPts val="0"/>
              </a:spcBef>
              <a:defRPr/>
            </a:pPr>
            <a:endParaRPr lang="en-GB" altLang="en-US" dirty="0">
              <a:solidFill>
                <a:schemeClr val="tx1"/>
              </a:solidFill>
            </a:endParaRPr>
          </a:p>
          <a:p>
            <a:pPr marL="0" lvl="2" indent="0" defTabSz="629839">
              <a:spcBef>
                <a:spcPts val="0"/>
              </a:spcBef>
              <a:buNone/>
              <a:defRPr/>
            </a:pPr>
            <a:endParaRPr lang="en-GB" b="1" dirty="0">
              <a:solidFill>
                <a:srgbClr val="37833B"/>
              </a:solidFill>
            </a:endParaRPr>
          </a:p>
          <a:p>
            <a:pPr marL="0" indent="0">
              <a:buClr>
                <a:schemeClr val="bg2"/>
              </a:buClr>
              <a:buNone/>
            </a:pPr>
            <a:endParaRPr lang="en-GB" b="1" dirty="0"/>
          </a:p>
        </p:txBody>
      </p:sp>
      <p:sp>
        <p:nvSpPr>
          <p:cNvPr id="7" name="Rectangle 6">
            <a:extLst>
              <a:ext uri="{FF2B5EF4-FFF2-40B4-BE49-F238E27FC236}">
                <a16:creationId xmlns:a16="http://schemas.microsoft.com/office/drawing/2014/main" id="{4519A18C-A053-4619-A38E-B7087ED7DCA3}"/>
              </a:ext>
            </a:extLst>
          </p:cNvPr>
          <p:cNvSpPr/>
          <p:nvPr/>
        </p:nvSpPr>
        <p:spPr>
          <a:xfrm>
            <a:off x="7852259" y="-9962"/>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A432B24-04BD-41BB-995B-CE7CB38640E8}"/>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94A660-0F36-4622-96E5-B8A5FBD4F208}"/>
              </a:ext>
            </a:extLst>
          </p:cNvPr>
          <p:cNvSpPr/>
          <p:nvPr/>
        </p:nvSpPr>
        <p:spPr>
          <a:xfrm>
            <a:off x="5635698"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2416AC-D1BF-4910-BDE9-5CEC7FD14BDF}"/>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11" name="Rectangle 10">
            <a:extLst>
              <a:ext uri="{FF2B5EF4-FFF2-40B4-BE49-F238E27FC236}">
                <a16:creationId xmlns:a16="http://schemas.microsoft.com/office/drawing/2014/main" id="{C9AC4BC2-5582-4C69-A494-120F9F315F6C}"/>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3E7C08-C8D3-453D-BEAC-C0483C57B0C1}"/>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9A8B262-8E70-446F-A160-0706CF5D8125}"/>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14" name="Rectangle 13">
            <a:extLst>
              <a:ext uri="{FF2B5EF4-FFF2-40B4-BE49-F238E27FC236}">
                <a16:creationId xmlns:a16="http://schemas.microsoft.com/office/drawing/2014/main" id="{80F77634-1DBE-4EFF-A179-BF8C509493EC}"/>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15" name="Rectangle 14">
            <a:extLst>
              <a:ext uri="{FF2B5EF4-FFF2-40B4-BE49-F238E27FC236}">
                <a16:creationId xmlns:a16="http://schemas.microsoft.com/office/drawing/2014/main" id="{6993317E-9BE6-461D-B04F-3EB8A2C69511}"/>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16" name="Rectangle 15">
            <a:extLst>
              <a:ext uri="{FF2B5EF4-FFF2-40B4-BE49-F238E27FC236}">
                <a16:creationId xmlns:a16="http://schemas.microsoft.com/office/drawing/2014/main" id="{A25876E6-65E8-45FB-A940-6F8FE1BD8F4C}"/>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17" name="Rectangle 16">
            <a:extLst>
              <a:ext uri="{FF2B5EF4-FFF2-40B4-BE49-F238E27FC236}">
                <a16:creationId xmlns:a16="http://schemas.microsoft.com/office/drawing/2014/main" id="{C11A0698-3467-4E0A-A5CF-5DB2F3D3F80B}"/>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18" name="Picture 17">
            <a:extLst>
              <a:ext uri="{FF2B5EF4-FFF2-40B4-BE49-F238E27FC236}">
                <a16:creationId xmlns:a16="http://schemas.microsoft.com/office/drawing/2014/main" id="{6187A9D3-03DE-46F7-920A-7C0D25FEAFF1}"/>
              </a:ext>
            </a:extLst>
          </p:cNvPr>
          <p:cNvPicPr>
            <a:picLocks noChangeAspect="1"/>
          </p:cNvPicPr>
          <p:nvPr/>
        </p:nvPicPr>
        <p:blipFill>
          <a:blip r:embed="rId3"/>
          <a:stretch>
            <a:fillRect/>
          </a:stretch>
        </p:blipFill>
        <p:spPr>
          <a:xfrm>
            <a:off x="176439" y="62872"/>
            <a:ext cx="876300" cy="676275"/>
          </a:xfrm>
          <a:prstGeom prst="rect">
            <a:avLst/>
          </a:prstGeom>
        </p:spPr>
      </p:pic>
      <p:pic>
        <p:nvPicPr>
          <p:cNvPr id="19" name="Graphic 18" descr="Tools with solid fill">
            <a:extLst>
              <a:ext uri="{FF2B5EF4-FFF2-40B4-BE49-F238E27FC236}">
                <a16:creationId xmlns:a16="http://schemas.microsoft.com/office/drawing/2014/main" id="{2E19E8E3-09B9-42AC-B68A-A3D279A5CC4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988" y="205700"/>
            <a:ext cx="272738" cy="272738"/>
          </a:xfrm>
          <a:prstGeom prst="rect">
            <a:avLst/>
          </a:prstGeom>
        </p:spPr>
      </p:pic>
      <p:sp>
        <p:nvSpPr>
          <p:cNvPr id="20" name="Text Placeholder 2">
            <a:extLst>
              <a:ext uri="{FF2B5EF4-FFF2-40B4-BE49-F238E27FC236}">
                <a16:creationId xmlns:a16="http://schemas.microsoft.com/office/drawing/2014/main" id="{FF243234-F38E-4A0D-A0F9-D11728683B39}"/>
              </a:ext>
            </a:extLst>
          </p:cNvPr>
          <p:cNvSpPr txBox="1">
            <a:spLocks/>
          </p:cNvSpPr>
          <p:nvPr/>
        </p:nvSpPr>
        <p:spPr>
          <a:xfrm>
            <a:off x="390870" y="1397358"/>
            <a:ext cx="10768966" cy="914400"/>
          </a:xfrm>
          <a:prstGeom prst="rect">
            <a:avLst/>
          </a:prstGeom>
        </p:spPr>
        <p:txBody>
          <a:bodyPr vert="horz" lIns="91440" tIns="45720" rIns="91440" bIns="45720" rtlCol="0">
            <a:normAutofit/>
          </a:bodyPr>
          <a:lstStyle>
            <a:lvl1pPr marL="177800" indent="-1778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539750" indent="-1778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730250"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901700" indent="-1778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92200" indent="-177800" algn="l" defTabSz="8953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Additional data in the CSV to assist prioritization</a:t>
            </a:r>
          </a:p>
        </p:txBody>
      </p:sp>
      <p:pic>
        <p:nvPicPr>
          <p:cNvPr id="6" name="Picture 5">
            <a:extLst>
              <a:ext uri="{FF2B5EF4-FFF2-40B4-BE49-F238E27FC236}">
                <a16:creationId xmlns:a16="http://schemas.microsoft.com/office/drawing/2014/main" id="{21051BAE-4AE6-40A0-8B72-AB1E7F8ABCE8}"/>
              </a:ext>
            </a:extLst>
          </p:cNvPr>
          <p:cNvPicPr>
            <a:picLocks noChangeAspect="1"/>
          </p:cNvPicPr>
          <p:nvPr/>
        </p:nvPicPr>
        <p:blipFill>
          <a:blip r:embed="rId6"/>
          <a:stretch>
            <a:fillRect/>
          </a:stretch>
        </p:blipFill>
        <p:spPr>
          <a:xfrm>
            <a:off x="6123934" y="3220048"/>
            <a:ext cx="5792378" cy="2147419"/>
          </a:xfrm>
          <a:prstGeom prst="rect">
            <a:avLst/>
          </a:prstGeom>
        </p:spPr>
      </p:pic>
    </p:spTree>
    <p:extLst>
      <p:ext uri="{BB962C8B-B14F-4D97-AF65-F5344CB8AC3E}">
        <p14:creationId xmlns:p14="http://schemas.microsoft.com/office/powerpoint/2010/main" val="47130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651E7B4-8FCB-1441-A00C-9C5491D28F4F}"/>
              </a:ext>
            </a:extLst>
          </p:cNvPr>
          <p:cNvSpPr/>
          <p:nvPr/>
        </p:nvSpPr>
        <p:spPr>
          <a:xfrm>
            <a:off x="4732537" y="3717031"/>
            <a:ext cx="46805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33FBE0C-BDE8-DA46-A80C-3B2433E8FEAB}"/>
              </a:ext>
            </a:extLst>
          </p:cNvPr>
          <p:cNvSpPr/>
          <p:nvPr/>
        </p:nvSpPr>
        <p:spPr>
          <a:xfrm>
            <a:off x="5087888" y="3212976"/>
            <a:ext cx="40324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2">
            <a:extLst>
              <a:ext uri="{FF2B5EF4-FFF2-40B4-BE49-F238E27FC236}">
                <a16:creationId xmlns:a16="http://schemas.microsoft.com/office/drawing/2014/main" id="{E6C679BB-4EF3-ED47-957A-72B0AF57727D}"/>
              </a:ext>
            </a:extLst>
          </p:cNvPr>
          <p:cNvSpPr txBox="1">
            <a:spLocks/>
          </p:cNvSpPr>
          <p:nvPr/>
        </p:nvSpPr>
        <p:spPr>
          <a:xfrm>
            <a:off x="606583" y="1651213"/>
            <a:ext cx="7934744" cy="4152057"/>
          </a:xfrm>
          <a:prstGeom prst="rect">
            <a:avLst/>
          </a:prstGeom>
        </p:spPr>
        <p:txBody>
          <a:bodyPr>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Tool Help page </a:t>
            </a:r>
            <a:r>
              <a:rPr lang="en-GB" dirty="0">
                <a:hlinkClick r:id="rId3"/>
              </a:rPr>
              <a:t>www.cabi.org/HorizonScanningTool/Home/Help</a:t>
            </a:r>
            <a:r>
              <a:rPr lang="en-GB" dirty="0"/>
              <a:t> </a:t>
            </a:r>
          </a:p>
          <a:p>
            <a:endParaRPr lang="en-GB" dirty="0"/>
          </a:p>
          <a:p>
            <a:r>
              <a:rPr lang="en-GB" sz="2000" b="1" dirty="0"/>
              <a:t>Training materials related to PRA</a:t>
            </a:r>
          </a:p>
          <a:p>
            <a:r>
              <a:rPr lang="en-GB" dirty="0">
                <a:hlinkClick r:id="rId4"/>
              </a:rPr>
              <a:t>www.cabi.org/PRA-Tool/help</a:t>
            </a:r>
            <a:r>
              <a:rPr lang="en-GB" dirty="0"/>
              <a:t> </a:t>
            </a:r>
          </a:p>
          <a:p>
            <a:endParaRPr lang="en-GB" dirty="0"/>
          </a:p>
          <a:p>
            <a:r>
              <a:rPr lang="en-GB" sz="2000" b="1" dirty="0"/>
              <a:t>Queries and feedback to CABI</a:t>
            </a:r>
          </a:p>
          <a:p>
            <a:r>
              <a:rPr lang="en-GB" dirty="0">
                <a:hlinkClick r:id="rId5"/>
              </a:rPr>
              <a:t>HST@cabi.org</a:t>
            </a:r>
            <a:r>
              <a:rPr lang="en-GB" dirty="0"/>
              <a:t> </a:t>
            </a:r>
          </a:p>
          <a:p>
            <a:endParaRPr lang="en-GB" dirty="0"/>
          </a:p>
          <a:p>
            <a:endParaRPr lang="en-GB" dirty="0"/>
          </a:p>
        </p:txBody>
      </p:sp>
      <p:sp>
        <p:nvSpPr>
          <p:cNvPr id="20" name="Rectangle 19">
            <a:extLst>
              <a:ext uri="{FF2B5EF4-FFF2-40B4-BE49-F238E27FC236}">
                <a16:creationId xmlns:a16="http://schemas.microsoft.com/office/drawing/2014/main" id="{DA9D89A8-B259-4EE4-8AC6-FE9C1ED347CF}"/>
              </a:ext>
            </a:extLst>
          </p:cNvPr>
          <p:cNvSpPr/>
          <p:nvPr/>
        </p:nvSpPr>
        <p:spPr>
          <a:xfrm>
            <a:off x="7852259" y="-9962"/>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0E4AC69-FCEF-4D36-AB97-E6E709BFD02B}"/>
              </a:ext>
            </a:extLst>
          </p:cNvPr>
          <p:cNvSpPr/>
          <p:nvPr/>
        </p:nvSpPr>
        <p:spPr>
          <a:xfrm>
            <a:off x="10068000" y="-9962"/>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DB0E04E-9D8D-4509-983A-86A59B2FA121}"/>
              </a:ext>
            </a:extLst>
          </p:cNvPr>
          <p:cNvSpPr/>
          <p:nvPr/>
        </p:nvSpPr>
        <p:spPr>
          <a:xfrm>
            <a:off x="5635698"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89050AC-7218-4A9B-9A3B-EE3CDA04A20D}"/>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31" name="Rectangle 30">
            <a:extLst>
              <a:ext uri="{FF2B5EF4-FFF2-40B4-BE49-F238E27FC236}">
                <a16:creationId xmlns:a16="http://schemas.microsoft.com/office/drawing/2014/main" id="{AB09D0DC-90FA-456C-95DF-4BB16EAF9DEC}"/>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8820B810-5445-4065-864C-1089F5B14DDE}"/>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0DE1705-6F1B-4489-B3AC-894ED88C53BB}"/>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34" name="Rectangle 33">
            <a:extLst>
              <a:ext uri="{FF2B5EF4-FFF2-40B4-BE49-F238E27FC236}">
                <a16:creationId xmlns:a16="http://schemas.microsoft.com/office/drawing/2014/main" id="{25BB337F-7F35-42C1-836E-1CDB3C93B5A6}"/>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35" name="Rectangle 34">
            <a:extLst>
              <a:ext uri="{FF2B5EF4-FFF2-40B4-BE49-F238E27FC236}">
                <a16:creationId xmlns:a16="http://schemas.microsoft.com/office/drawing/2014/main" id="{C5270A75-BE97-43C1-9F0A-D466B40D0A95}"/>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36" name="Rectangle 35">
            <a:extLst>
              <a:ext uri="{FF2B5EF4-FFF2-40B4-BE49-F238E27FC236}">
                <a16:creationId xmlns:a16="http://schemas.microsoft.com/office/drawing/2014/main" id="{E8838CD1-9E94-43E9-AEBF-C819308E8A16}"/>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37" name="Rectangle 36">
            <a:extLst>
              <a:ext uri="{FF2B5EF4-FFF2-40B4-BE49-F238E27FC236}">
                <a16:creationId xmlns:a16="http://schemas.microsoft.com/office/drawing/2014/main" id="{0D7D053B-2804-4994-8943-DE5879302DE8}"/>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38" name="Picture 37">
            <a:extLst>
              <a:ext uri="{FF2B5EF4-FFF2-40B4-BE49-F238E27FC236}">
                <a16:creationId xmlns:a16="http://schemas.microsoft.com/office/drawing/2014/main" id="{114B41EB-8BE2-4F82-84E5-75ABB3B19503}"/>
              </a:ext>
            </a:extLst>
          </p:cNvPr>
          <p:cNvPicPr>
            <a:picLocks noChangeAspect="1"/>
          </p:cNvPicPr>
          <p:nvPr/>
        </p:nvPicPr>
        <p:blipFill>
          <a:blip r:embed="rId6"/>
          <a:stretch>
            <a:fillRect/>
          </a:stretch>
        </p:blipFill>
        <p:spPr>
          <a:xfrm>
            <a:off x="176439" y="62872"/>
            <a:ext cx="876300" cy="676275"/>
          </a:xfrm>
          <a:prstGeom prst="rect">
            <a:avLst/>
          </a:prstGeom>
        </p:spPr>
      </p:pic>
      <p:pic>
        <p:nvPicPr>
          <p:cNvPr id="39" name="Graphic 38" descr="Tools with solid fill">
            <a:extLst>
              <a:ext uri="{FF2B5EF4-FFF2-40B4-BE49-F238E27FC236}">
                <a16:creationId xmlns:a16="http://schemas.microsoft.com/office/drawing/2014/main" id="{22502F9F-C0B2-4F81-9EA1-67843DB86BD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8988" y="205700"/>
            <a:ext cx="272738" cy="272738"/>
          </a:xfrm>
          <a:prstGeom prst="rect">
            <a:avLst/>
          </a:prstGeom>
        </p:spPr>
      </p:pic>
    </p:spTree>
    <p:extLst>
      <p:ext uri="{BB962C8B-B14F-4D97-AF65-F5344CB8AC3E}">
        <p14:creationId xmlns:p14="http://schemas.microsoft.com/office/powerpoint/2010/main" val="296145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80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4CAEE0-D431-4A06-AD84-727FC69A4336}"/>
              </a:ext>
            </a:extLst>
          </p:cNvPr>
          <p:cNvSpPr txBox="1"/>
          <p:nvPr/>
        </p:nvSpPr>
        <p:spPr>
          <a:xfrm>
            <a:off x="935182" y="1386392"/>
            <a:ext cx="9896104" cy="3893374"/>
          </a:xfrm>
          <a:prstGeom prst="rect">
            <a:avLst/>
          </a:prstGeom>
          <a:noFill/>
        </p:spPr>
        <p:txBody>
          <a:bodyPr wrap="square" rtlCol="0">
            <a:spAutoFit/>
          </a:bodyPr>
          <a:lstStyle/>
          <a:p>
            <a:r>
              <a:rPr lang="fr-CH" sz="2800" b="1" dirty="0" err="1"/>
              <a:t>Definition</a:t>
            </a:r>
            <a:r>
              <a:rPr lang="fr-CH" sz="2800" b="1" dirty="0"/>
              <a:t> of horizon scanning</a:t>
            </a:r>
            <a:r>
              <a:rPr lang="fr-CH" sz="2400" b="1" dirty="0"/>
              <a:t> </a:t>
            </a:r>
          </a:p>
          <a:p>
            <a:endParaRPr lang="fr-CH" sz="2400" dirty="0"/>
          </a:p>
          <a:p>
            <a:endParaRPr lang="fr-CH" sz="2400" dirty="0"/>
          </a:p>
          <a:p>
            <a:r>
              <a:rPr lang="fr-CH" sz="2000" dirty="0"/>
              <a:t>A</a:t>
            </a:r>
            <a:r>
              <a:rPr lang="en-GB" sz="2000" dirty="0"/>
              <a:t> systematic examination of potential threats and opportunities within a given context</a:t>
            </a:r>
          </a:p>
          <a:p>
            <a:endParaRPr lang="en-GB" sz="2000" u="sng" dirty="0"/>
          </a:p>
          <a:p>
            <a:r>
              <a:rPr lang="en-GB" sz="2000" u="sng" dirty="0"/>
              <a:t>In this case: </a:t>
            </a:r>
          </a:p>
          <a:p>
            <a:endParaRPr lang="en-GB" sz="2000" dirty="0"/>
          </a:p>
          <a:p>
            <a:pPr>
              <a:spcAft>
                <a:spcPts val="600"/>
              </a:spcAft>
            </a:pPr>
            <a:r>
              <a:rPr lang="en-GB" sz="2000" dirty="0"/>
              <a:t>Potential threat = invasive species</a:t>
            </a:r>
          </a:p>
          <a:p>
            <a:pPr>
              <a:spcAft>
                <a:spcPts val="600"/>
              </a:spcAft>
            </a:pPr>
            <a:r>
              <a:rPr lang="en-GB" sz="2000" dirty="0"/>
              <a:t>Given context = agriculture, forestry and environment</a:t>
            </a:r>
          </a:p>
          <a:p>
            <a:pPr>
              <a:spcAft>
                <a:spcPts val="600"/>
              </a:spcAft>
            </a:pPr>
            <a:endParaRPr lang="en-GB" dirty="0"/>
          </a:p>
          <a:p>
            <a:pPr>
              <a:spcAft>
                <a:spcPts val="600"/>
              </a:spcAft>
            </a:pPr>
            <a:r>
              <a:rPr lang="en-GB" dirty="0"/>
              <a:t>  </a:t>
            </a:r>
          </a:p>
        </p:txBody>
      </p:sp>
      <p:sp>
        <p:nvSpPr>
          <p:cNvPr id="18" name="Rectangle 17">
            <a:extLst>
              <a:ext uri="{FF2B5EF4-FFF2-40B4-BE49-F238E27FC236}">
                <a16:creationId xmlns:a16="http://schemas.microsoft.com/office/drawing/2014/main" id="{E5479E6E-D0C4-4CC6-AA7D-26B65CD624A3}"/>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BB26B42-88DF-4D99-933F-E2EA16A85DBB}"/>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987F259-BFE8-4947-A0D1-89E8515DE423}"/>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7FEEC30-0C23-4AB6-900C-8B95D80B2545}"/>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22" name="Rectangle 21">
            <a:extLst>
              <a:ext uri="{FF2B5EF4-FFF2-40B4-BE49-F238E27FC236}">
                <a16:creationId xmlns:a16="http://schemas.microsoft.com/office/drawing/2014/main" id="{FFFD57B3-73E0-45F8-ACF7-D69A307DCE6D}"/>
              </a:ext>
            </a:extLst>
          </p:cNvPr>
          <p:cNvSpPr/>
          <p:nvPr/>
        </p:nvSpPr>
        <p:spPr>
          <a:xfrm>
            <a:off x="1205037" y="-25995"/>
            <a:ext cx="2124000" cy="8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DA1DD98-56E1-4446-97F9-4D62ABB4312A}"/>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CB018C1-9710-44C4-9D36-D8959D3A3C41}"/>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29" name="Rectangle 28">
            <a:extLst>
              <a:ext uri="{FF2B5EF4-FFF2-40B4-BE49-F238E27FC236}">
                <a16:creationId xmlns:a16="http://schemas.microsoft.com/office/drawing/2014/main" id="{907AF063-76ED-42CC-9523-6249E0F8D840}"/>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30" name="Rectangle 29">
            <a:extLst>
              <a:ext uri="{FF2B5EF4-FFF2-40B4-BE49-F238E27FC236}">
                <a16:creationId xmlns:a16="http://schemas.microsoft.com/office/drawing/2014/main" id="{089A2F8B-F482-4FD9-B227-835EB4AEF2D6}"/>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31" name="Rectangle 30">
            <a:extLst>
              <a:ext uri="{FF2B5EF4-FFF2-40B4-BE49-F238E27FC236}">
                <a16:creationId xmlns:a16="http://schemas.microsoft.com/office/drawing/2014/main" id="{7741F120-7527-434F-9F80-2C24682B8841}"/>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32" name="Rectangle 31">
            <a:extLst>
              <a:ext uri="{FF2B5EF4-FFF2-40B4-BE49-F238E27FC236}">
                <a16:creationId xmlns:a16="http://schemas.microsoft.com/office/drawing/2014/main" id="{BB919ECD-FD30-40F2-9F26-DF87FF9DEA46}"/>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2" name="Picture 1">
            <a:extLst>
              <a:ext uri="{FF2B5EF4-FFF2-40B4-BE49-F238E27FC236}">
                <a16:creationId xmlns:a16="http://schemas.microsoft.com/office/drawing/2014/main" id="{F52ECD27-1A78-49D2-986B-760CB47211A7}"/>
              </a:ext>
            </a:extLst>
          </p:cNvPr>
          <p:cNvPicPr>
            <a:picLocks noChangeAspect="1"/>
          </p:cNvPicPr>
          <p:nvPr/>
        </p:nvPicPr>
        <p:blipFill>
          <a:blip r:embed="rId2"/>
          <a:stretch>
            <a:fillRect/>
          </a:stretch>
        </p:blipFill>
        <p:spPr>
          <a:xfrm>
            <a:off x="176439" y="62872"/>
            <a:ext cx="876300" cy="676275"/>
          </a:xfrm>
          <a:prstGeom prst="rect">
            <a:avLst/>
          </a:prstGeom>
        </p:spPr>
      </p:pic>
      <p:pic>
        <p:nvPicPr>
          <p:cNvPr id="36" name="Graphic 35" descr="Tools with solid fill">
            <a:extLst>
              <a:ext uri="{FF2B5EF4-FFF2-40B4-BE49-F238E27FC236}">
                <a16:creationId xmlns:a16="http://schemas.microsoft.com/office/drawing/2014/main" id="{6327855C-0BEB-4736-AD8A-267A6B0B119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988" y="205700"/>
            <a:ext cx="272738" cy="272738"/>
          </a:xfrm>
          <a:prstGeom prst="rect">
            <a:avLst/>
          </a:prstGeom>
        </p:spPr>
      </p:pic>
    </p:spTree>
    <p:extLst>
      <p:ext uri="{BB962C8B-B14F-4D97-AF65-F5344CB8AC3E}">
        <p14:creationId xmlns:p14="http://schemas.microsoft.com/office/powerpoint/2010/main" val="116506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1001157" y="1938962"/>
            <a:ext cx="10189685" cy="4174418"/>
          </a:xfrm>
        </p:spPr>
        <p:txBody>
          <a:bodyPr>
            <a:normAutofit/>
          </a:bodyPr>
          <a:lstStyle/>
          <a:p>
            <a:endParaRPr lang="en-GB" dirty="0"/>
          </a:p>
          <a:p>
            <a:endParaRPr lang="en-GB" dirty="0"/>
          </a:p>
          <a:p>
            <a:endParaRPr lang="en-GB" dirty="0"/>
          </a:p>
          <a:p>
            <a:endParaRPr lang="en-GB" dirty="0"/>
          </a:p>
          <a:p>
            <a:endParaRPr lang="en-GB" sz="2400" dirty="0"/>
          </a:p>
          <a:p>
            <a:endParaRPr lang="en-GB" dirty="0"/>
          </a:p>
        </p:txBody>
      </p:sp>
      <p:sp>
        <p:nvSpPr>
          <p:cNvPr id="2" name="Rectangle 1">
            <a:extLst>
              <a:ext uri="{FF2B5EF4-FFF2-40B4-BE49-F238E27FC236}">
                <a16:creationId xmlns:a16="http://schemas.microsoft.com/office/drawing/2014/main" id="{796B44C4-F3E5-4A2B-AE28-7230AA409C35}"/>
              </a:ext>
            </a:extLst>
          </p:cNvPr>
          <p:cNvSpPr/>
          <p:nvPr/>
        </p:nvSpPr>
        <p:spPr>
          <a:xfrm>
            <a:off x="1553582" y="3149234"/>
            <a:ext cx="10287000" cy="2246769"/>
          </a:xfrm>
          <a:prstGeom prst="rect">
            <a:avLst/>
          </a:prstGeom>
        </p:spPr>
        <p:txBody>
          <a:bodyPr wrap="square">
            <a:spAutoFit/>
          </a:bodyPr>
          <a:lstStyle/>
          <a:p>
            <a:pPr marL="285750" indent="-285750">
              <a:buFont typeface="Arial" panose="020B0604020202020204" pitchFamily="34" charset="0"/>
              <a:buChar char="•"/>
            </a:pPr>
            <a:r>
              <a:rPr lang="en-GB" sz="2000" dirty="0">
                <a:solidFill>
                  <a:srgbClr val="000000"/>
                </a:solidFill>
              </a:rPr>
              <a:t>Identifies </a:t>
            </a:r>
            <a:r>
              <a:rPr lang="en-GB" sz="2000" b="1" dirty="0">
                <a:solidFill>
                  <a:srgbClr val="000000"/>
                </a:solidFill>
              </a:rPr>
              <a:t>potential invasive species threats </a:t>
            </a:r>
            <a:r>
              <a:rPr lang="en-GB" sz="2000" dirty="0">
                <a:solidFill>
                  <a:srgbClr val="000000"/>
                </a:solidFill>
              </a:rPr>
              <a:t>to a country, state or province </a:t>
            </a:r>
          </a:p>
          <a:p>
            <a:pPr marL="285750" indent="-285750">
              <a:buFont typeface="Arial" panose="020B0604020202020204" pitchFamily="34" charset="0"/>
              <a:buChar char="•"/>
            </a:pPr>
            <a:endParaRPr lang="en-GB" sz="2000" dirty="0">
              <a:solidFill>
                <a:srgbClr val="000000"/>
              </a:solidFill>
            </a:endParaRPr>
          </a:p>
          <a:p>
            <a:pPr marL="285750" indent="-285750">
              <a:buFont typeface="Arial" panose="020B0604020202020204" pitchFamily="34" charset="0"/>
              <a:buChar char="•"/>
            </a:pPr>
            <a:r>
              <a:rPr lang="en-GB" sz="2000" dirty="0">
                <a:solidFill>
                  <a:srgbClr val="000000"/>
                </a:solidFill>
              </a:rPr>
              <a:t>Using information from CABI </a:t>
            </a:r>
            <a:r>
              <a:rPr lang="en-GB" sz="2000" b="1" dirty="0">
                <a:solidFill>
                  <a:srgbClr val="000000"/>
                </a:solidFill>
              </a:rPr>
              <a:t>Compendia datasheets</a:t>
            </a:r>
            <a:endParaRPr lang="en-GB" sz="2000" dirty="0">
              <a:solidFill>
                <a:srgbClr val="000000"/>
              </a:solidFill>
            </a:endParaRPr>
          </a:p>
          <a:p>
            <a:pPr marL="285750" indent="-285750">
              <a:buFont typeface="Arial" panose="020B0604020202020204" pitchFamily="34" charset="0"/>
              <a:buChar char="•"/>
            </a:pPr>
            <a:endParaRPr lang="en-GB" sz="2000" dirty="0">
              <a:solidFill>
                <a:srgbClr val="000000"/>
              </a:solidFill>
            </a:endParaRPr>
          </a:p>
          <a:p>
            <a:pPr marL="285750" indent="-285750">
              <a:buFont typeface="Arial" panose="020B0604020202020204" pitchFamily="34" charset="0"/>
              <a:buChar char="•"/>
            </a:pPr>
            <a:r>
              <a:rPr lang="en-GB" sz="2000" b="1" dirty="0">
                <a:solidFill>
                  <a:srgbClr val="000000"/>
                </a:solidFill>
              </a:rPr>
              <a:t>Area at risk: </a:t>
            </a:r>
            <a:r>
              <a:rPr lang="en-GB" sz="2000" dirty="0">
                <a:solidFill>
                  <a:srgbClr val="000000"/>
                </a:solidFill>
              </a:rPr>
              <a:t>species not recorded as present</a:t>
            </a:r>
          </a:p>
          <a:p>
            <a:pPr marL="285750" indent="-285750">
              <a:buFont typeface="Arial" panose="020B0604020202020204" pitchFamily="34" charset="0"/>
              <a:buChar char="•"/>
            </a:pPr>
            <a:endParaRPr lang="en-GB" sz="2000" dirty="0">
              <a:solidFill>
                <a:srgbClr val="000000"/>
              </a:solidFill>
            </a:endParaRPr>
          </a:p>
          <a:p>
            <a:pPr marL="285750" indent="-285750">
              <a:buFont typeface="Arial" panose="020B0604020202020204" pitchFamily="34" charset="0"/>
              <a:buChar char="•"/>
            </a:pPr>
            <a:r>
              <a:rPr lang="en-GB" sz="2000" b="1" dirty="0">
                <a:solidFill>
                  <a:srgbClr val="000000"/>
                </a:solidFill>
              </a:rPr>
              <a:t>Source areas: </a:t>
            </a:r>
            <a:r>
              <a:rPr lang="en-GB" sz="2000" dirty="0">
                <a:solidFill>
                  <a:srgbClr val="000000"/>
                </a:solidFill>
              </a:rPr>
              <a:t>species recorded as present in one or more</a:t>
            </a:r>
          </a:p>
        </p:txBody>
      </p:sp>
      <p:sp>
        <p:nvSpPr>
          <p:cNvPr id="47" name="Rectangle 46">
            <a:extLst>
              <a:ext uri="{FF2B5EF4-FFF2-40B4-BE49-F238E27FC236}">
                <a16:creationId xmlns:a16="http://schemas.microsoft.com/office/drawing/2014/main" id="{3BADA2F0-D43C-4432-B9E8-638F9E122712}"/>
              </a:ext>
            </a:extLst>
          </p:cNvPr>
          <p:cNvSpPr/>
          <p:nvPr/>
        </p:nvSpPr>
        <p:spPr>
          <a:xfrm>
            <a:off x="5634877" y="201371"/>
            <a:ext cx="2124411" cy="646331"/>
          </a:xfrm>
          <a:prstGeom prst="rect">
            <a:avLst/>
          </a:prstGeom>
        </p:spPr>
        <p:txBody>
          <a:bodyPr wrap="square">
            <a:spAutoFit/>
          </a:bodyPr>
          <a:lstStyle/>
          <a:p>
            <a:pPr algn="ctr"/>
            <a:r>
              <a:rPr lang="en-GB" dirty="0">
                <a:solidFill>
                  <a:schemeClr val="bg1"/>
                </a:solidFill>
              </a:rPr>
              <a:t>Prioritization example</a:t>
            </a:r>
          </a:p>
        </p:txBody>
      </p:sp>
      <p:pic>
        <p:nvPicPr>
          <p:cNvPr id="5" name="Picture 4">
            <a:extLst>
              <a:ext uri="{FF2B5EF4-FFF2-40B4-BE49-F238E27FC236}">
                <a16:creationId xmlns:a16="http://schemas.microsoft.com/office/drawing/2014/main" id="{D4AA578C-CCA9-4D65-B0EF-9E92DE6F7D0B}"/>
              </a:ext>
            </a:extLst>
          </p:cNvPr>
          <p:cNvPicPr>
            <a:picLocks noChangeAspect="1"/>
          </p:cNvPicPr>
          <p:nvPr/>
        </p:nvPicPr>
        <p:blipFill rotWithShape="1">
          <a:blip r:embed="rId3"/>
          <a:srcRect r="2269"/>
          <a:stretch/>
        </p:blipFill>
        <p:spPr>
          <a:xfrm>
            <a:off x="-2" y="837982"/>
            <a:ext cx="12192001" cy="1258280"/>
          </a:xfrm>
          <a:prstGeom prst="rect">
            <a:avLst/>
          </a:prstGeom>
        </p:spPr>
      </p:pic>
      <p:sp>
        <p:nvSpPr>
          <p:cNvPr id="26" name="Rectangle 25">
            <a:extLst>
              <a:ext uri="{FF2B5EF4-FFF2-40B4-BE49-F238E27FC236}">
                <a16:creationId xmlns:a16="http://schemas.microsoft.com/office/drawing/2014/main" id="{65F1B855-4363-4BC9-9DA2-7941438841D5}"/>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B9A4FB5-539C-413E-BB83-ADA5CEA7CA8A}"/>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FB218BA-196D-4006-9558-475B97EE831B}"/>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3D179E-57A8-4A2D-920A-15348907055B}"/>
              </a:ext>
            </a:extLst>
          </p:cNvPr>
          <p:cNvSpPr/>
          <p:nvPr/>
        </p:nvSpPr>
        <p:spPr>
          <a:xfrm>
            <a:off x="3421598" y="0"/>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30" name="Rectangle 29">
            <a:extLst>
              <a:ext uri="{FF2B5EF4-FFF2-40B4-BE49-F238E27FC236}">
                <a16:creationId xmlns:a16="http://schemas.microsoft.com/office/drawing/2014/main" id="{EC67129E-6CD1-49F2-9547-318BA9BB692A}"/>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DAD709D-7EA1-429C-9A50-67592A8A8CBB}"/>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3726660-E04E-4BBA-8BD0-32120DCF3F84}"/>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33" name="Rectangle 32">
            <a:extLst>
              <a:ext uri="{FF2B5EF4-FFF2-40B4-BE49-F238E27FC236}">
                <a16:creationId xmlns:a16="http://schemas.microsoft.com/office/drawing/2014/main" id="{FD656E35-889E-43F0-854D-942BCAB5691C}"/>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34" name="Rectangle 33">
            <a:extLst>
              <a:ext uri="{FF2B5EF4-FFF2-40B4-BE49-F238E27FC236}">
                <a16:creationId xmlns:a16="http://schemas.microsoft.com/office/drawing/2014/main" id="{B497577B-D254-45C6-A1FC-2FF2E63907E0}"/>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35" name="Rectangle 34">
            <a:extLst>
              <a:ext uri="{FF2B5EF4-FFF2-40B4-BE49-F238E27FC236}">
                <a16:creationId xmlns:a16="http://schemas.microsoft.com/office/drawing/2014/main" id="{68F0089D-770A-47AF-800C-AC812AD5A79B}"/>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36" name="Rectangle 35">
            <a:extLst>
              <a:ext uri="{FF2B5EF4-FFF2-40B4-BE49-F238E27FC236}">
                <a16:creationId xmlns:a16="http://schemas.microsoft.com/office/drawing/2014/main" id="{9F4A2FE8-7BFA-43FF-8E9D-317C10C93539}"/>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37" name="Picture 36">
            <a:extLst>
              <a:ext uri="{FF2B5EF4-FFF2-40B4-BE49-F238E27FC236}">
                <a16:creationId xmlns:a16="http://schemas.microsoft.com/office/drawing/2014/main" id="{CAB10311-CB9E-4DF2-9C12-7A1FA10172EA}"/>
              </a:ext>
            </a:extLst>
          </p:cNvPr>
          <p:cNvPicPr>
            <a:picLocks noChangeAspect="1"/>
          </p:cNvPicPr>
          <p:nvPr/>
        </p:nvPicPr>
        <p:blipFill>
          <a:blip r:embed="rId4"/>
          <a:stretch>
            <a:fillRect/>
          </a:stretch>
        </p:blipFill>
        <p:spPr>
          <a:xfrm>
            <a:off x="176439" y="62872"/>
            <a:ext cx="876300" cy="676275"/>
          </a:xfrm>
          <a:prstGeom prst="rect">
            <a:avLst/>
          </a:prstGeom>
        </p:spPr>
      </p:pic>
      <p:pic>
        <p:nvPicPr>
          <p:cNvPr id="38" name="Graphic 37" descr="Tools with solid fill">
            <a:extLst>
              <a:ext uri="{FF2B5EF4-FFF2-40B4-BE49-F238E27FC236}">
                <a16:creationId xmlns:a16="http://schemas.microsoft.com/office/drawing/2014/main" id="{0D0B7DF7-52F2-4DDA-A8C9-5C58E2CF945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988" y="205700"/>
            <a:ext cx="272738" cy="272738"/>
          </a:xfrm>
          <a:prstGeom prst="rect">
            <a:avLst/>
          </a:prstGeom>
        </p:spPr>
      </p:pic>
    </p:spTree>
    <p:extLst>
      <p:ext uri="{BB962C8B-B14F-4D97-AF65-F5344CB8AC3E}">
        <p14:creationId xmlns:p14="http://schemas.microsoft.com/office/powerpoint/2010/main" val="397210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011B66-C2FE-43BA-908B-61570733CA1B}"/>
              </a:ext>
            </a:extLst>
          </p:cNvPr>
          <p:cNvSpPr/>
          <p:nvPr/>
        </p:nvSpPr>
        <p:spPr>
          <a:xfrm>
            <a:off x="745672" y="1017060"/>
            <a:ext cx="10700656" cy="5416868"/>
          </a:xfrm>
          <a:prstGeom prst="rect">
            <a:avLst/>
          </a:prstGeom>
        </p:spPr>
        <p:txBody>
          <a:bodyPr wrap="square">
            <a:spAutoFit/>
          </a:bodyPr>
          <a:lstStyle/>
          <a:p>
            <a:pPr marL="361950" lvl="1" indent="0">
              <a:buNone/>
            </a:pPr>
            <a:r>
              <a:rPr lang="en-GB" sz="2800" b="1" dirty="0"/>
              <a:t>Uses of the Horizon Scanning Tool</a:t>
            </a:r>
          </a:p>
          <a:p>
            <a:pPr marL="361950" lvl="1" indent="0">
              <a:buNone/>
            </a:pPr>
            <a:endParaRPr lang="en-GB" sz="2400" dirty="0"/>
          </a:p>
          <a:p>
            <a:pPr marL="361950" lvl="1" indent="0">
              <a:buNone/>
            </a:pPr>
            <a:endParaRPr lang="en-GB" sz="2400" dirty="0"/>
          </a:p>
          <a:p>
            <a:pPr lvl="1"/>
            <a:r>
              <a:rPr lang="fr-CH" sz="2000" dirty="0"/>
              <a:t>To </a:t>
            </a:r>
            <a:r>
              <a:rPr lang="fr-CH" sz="2000" dirty="0" err="1"/>
              <a:t>prioritize</a:t>
            </a:r>
            <a:r>
              <a:rPr lang="fr-CH" sz="2000" dirty="0"/>
              <a:t> </a:t>
            </a:r>
            <a:r>
              <a:rPr lang="fr-CH" sz="2000" dirty="0" err="1"/>
              <a:t>species</a:t>
            </a:r>
            <a:r>
              <a:rPr lang="fr-CH" sz="2000" dirty="0"/>
              <a:t> for </a:t>
            </a:r>
            <a:r>
              <a:rPr lang="fr-CH" sz="2000" dirty="0" err="1"/>
              <a:t>pest-initiated</a:t>
            </a:r>
            <a:r>
              <a:rPr lang="fr-CH" sz="2000" dirty="0"/>
              <a:t> </a:t>
            </a:r>
            <a:r>
              <a:rPr lang="fr-CH" sz="2000" dirty="0" err="1"/>
              <a:t>PRAs</a:t>
            </a:r>
            <a:endParaRPr lang="fr-CH" sz="2000" dirty="0"/>
          </a:p>
          <a:p>
            <a:pPr marL="1080000" lvl="1"/>
            <a:r>
              <a:rPr lang="fr-CH" sz="2000" dirty="0" err="1">
                <a:solidFill>
                  <a:schemeClr val="tx2"/>
                </a:solidFill>
              </a:rPr>
              <a:t>Which</a:t>
            </a:r>
            <a:r>
              <a:rPr lang="fr-CH" sz="2000" dirty="0">
                <a:solidFill>
                  <a:schemeClr val="tx2"/>
                </a:solidFill>
              </a:rPr>
              <a:t> </a:t>
            </a:r>
            <a:r>
              <a:rPr lang="fr-CH" sz="2000" dirty="0" err="1">
                <a:solidFill>
                  <a:schemeClr val="tx2"/>
                </a:solidFill>
              </a:rPr>
              <a:t>potential</a:t>
            </a:r>
            <a:r>
              <a:rPr lang="fr-CH" sz="2000" dirty="0">
                <a:solidFill>
                  <a:schemeClr val="tx2"/>
                </a:solidFill>
              </a:rPr>
              <a:t> invasive </a:t>
            </a:r>
            <a:r>
              <a:rPr lang="fr-CH" sz="2000" dirty="0" err="1">
                <a:solidFill>
                  <a:schemeClr val="tx2"/>
                </a:solidFill>
              </a:rPr>
              <a:t>pests</a:t>
            </a:r>
            <a:r>
              <a:rPr lang="fr-CH" sz="2000" dirty="0">
                <a:solidFill>
                  <a:schemeClr val="tx2"/>
                </a:solidFill>
              </a:rPr>
              <a:t> </a:t>
            </a:r>
            <a:r>
              <a:rPr lang="fr-CH" sz="2000" dirty="0" err="1">
                <a:solidFill>
                  <a:schemeClr val="tx2"/>
                </a:solidFill>
              </a:rPr>
              <a:t>most</a:t>
            </a:r>
            <a:r>
              <a:rPr lang="fr-CH" sz="2000" dirty="0">
                <a:solidFill>
                  <a:schemeClr val="tx2"/>
                </a:solidFill>
              </a:rPr>
              <a:t> </a:t>
            </a:r>
            <a:r>
              <a:rPr lang="fr-CH" sz="2000" dirty="0" err="1">
                <a:solidFill>
                  <a:schemeClr val="tx2"/>
                </a:solidFill>
              </a:rPr>
              <a:t>urgently</a:t>
            </a:r>
            <a:r>
              <a:rPr lang="fr-CH" sz="2000" dirty="0">
                <a:solidFill>
                  <a:schemeClr val="tx2"/>
                </a:solidFill>
              </a:rPr>
              <a:t> </a:t>
            </a:r>
            <a:r>
              <a:rPr lang="fr-CH" sz="2000" dirty="0" err="1">
                <a:solidFill>
                  <a:schemeClr val="tx2"/>
                </a:solidFill>
              </a:rPr>
              <a:t>need</a:t>
            </a:r>
            <a:r>
              <a:rPr lang="fr-CH" sz="2000" dirty="0">
                <a:solidFill>
                  <a:schemeClr val="tx2"/>
                </a:solidFill>
              </a:rPr>
              <a:t> </a:t>
            </a:r>
            <a:r>
              <a:rPr lang="fr-CH" sz="2000" dirty="0" err="1">
                <a:solidFill>
                  <a:schemeClr val="tx2"/>
                </a:solidFill>
              </a:rPr>
              <a:t>PRAs</a:t>
            </a:r>
            <a:r>
              <a:rPr lang="fr-CH" sz="2000" dirty="0">
                <a:solidFill>
                  <a:schemeClr val="tx2"/>
                </a:solidFill>
              </a:rPr>
              <a:t>?</a:t>
            </a:r>
            <a:endParaRPr lang="en-GB" sz="2000" dirty="0">
              <a:solidFill>
                <a:schemeClr val="tx2"/>
              </a:solidFill>
            </a:endParaRPr>
          </a:p>
          <a:p>
            <a:pPr marL="361950" lvl="1" indent="0">
              <a:buNone/>
            </a:pPr>
            <a:r>
              <a:rPr lang="en-GB" sz="2000" dirty="0"/>
              <a:t> </a:t>
            </a:r>
          </a:p>
          <a:p>
            <a:pPr lvl="1"/>
            <a:r>
              <a:rPr lang="fr-CH" sz="2000" dirty="0"/>
              <a:t>To select </a:t>
            </a:r>
            <a:r>
              <a:rPr lang="fr-CH" sz="2000" dirty="0" err="1"/>
              <a:t>representative</a:t>
            </a:r>
            <a:r>
              <a:rPr lang="fr-CH" sz="2000" dirty="0"/>
              <a:t> </a:t>
            </a:r>
            <a:r>
              <a:rPr lang="fr-CH" sz="2000" dirty="0" err="1"/>
              <a:t>pests</a:t>
            </a:r>
            <a:r>
              <a:rPr lang="fr-CH" sz="2000" dirty="0"/>
              <a:t> in </a:t>
            </a:r>
            <a:r>
              <a:rPr lang="fr-CH" sz="2000" dirty="0" err="1"/>
              <a:t>pathway-initiated</a:t>
            </a:r>
            <a:r>
              <a:rPr lang="fr-CH" sz="2000" dirty="0"/>
              <a:t> </a:t>
            </a:r>
            <a:r>
              <a:rPr lang="fr-CH" sz="2000" dirty="0" err="1"/>
              <a:t>PRAs</a:t>
            </a:r>
            <a:endParaRPr lang="fr-CH" sz="2000" dirty="0"/>
          </a:p>
          <a:p>
            <a:pPr marL="1080000" lvl="1"/>
            <a:r>
              <a:rPr lang="fr-CH" sz="2000" dirty="0">
                <a:solidFill>
                  <a:schemeClr val="tx2"/>
                </a:solidFill>
              </a:rPr>
              <a:t>E.g. </a:t>
            </a:r>
            <a:r>
              <a:rPr lang="fr-CH" sz="2000" dirty="0" err="1">
                <a:solidFill>
                  <a:schemeClr val="tx2"/>
                </a:solidFill>
              </a:rPr>
              <a:t>Which</a:t>
            </a:r>
            <a:r>
              <a:rPr lang="fr-CH" sz="2000" dirty="0">
                <a:solidFill>
                  <a:schemeClr val="tx2"/>
                </a:solidFill>
              </a:rPr>
              <a:t> </a:t>
            </a:r>
            <a:r>
              <a:rPr lang="fr-CH" sz="2000" dirty="0" err="1">
                <a:solidFill>
                  <a:schemeClr val="tx2"/>
                </a:solidFill>
              </a:rPr>
              <a:t>pests</a:t>
            </a:r>
            <a:r>
              <a:rPr lang="fr-CH" sz="2000" dirty="0">
                <a:solidFill>
                  <a:schemeClr val="tx2"/>
                </a:solidFill>
              </a:rPr>
              <a:t> are </a:t>
            </a:r>
            <a:r>
              <a:rPr lang="fr-CH" sz="2000" dirty="0" err="1">
                <a:solidFill>
                  <a:schemeClr val="tx2"/>
                </a:solidFill>
              </a:rPr>
              <a:t>likely</a:t>
            </a:r>
            <a:r>
              <a:rPr lang="fr-CH" sz="2000" dirty="0">
                <a:solidFill>
                  <a:schemeClr val="tx2"/>
                </a:solidFill>
              </a:rPr>
              <a:t> to arrive </a:t>
            </a:r>
            <a:r>
              <a:rPr lang="fr-CH" sz="2000" dirty="0" err="1">
                <a:solidFill>
                  <a:schemeClr val="tx2"/>
                </a:solidFill>
              </a:rPr>
              <a:t>with</a:t>
            </a:r>
            <a:r>
              <a:rPr lang="fr-CH" sz="2000" dirty="0">
                <a:solidFill>
                  <a:schemeClr val="tx2"/>
                </a:solidFill>
              </a:rPr>
              <a:t> </a:t>
            </a:r>
            <a:r>
              <a:rPr lang="fr-CH" sz="2000" dirty="0" err="1">
                <a:solidFill>
                  <a:schemeClr val="tx2"/>
                </a:solidFill>
              </a:rPr>
              <a:t>commodity</a:t>
            </a:r>
            <a:r>
              <a:rPr lang="fr-CH" sz="2000" dirty="0">
                <a:solidFill>
                  <a:schemeClr val="tx2"/>
                </a:solidFill>
              </a:rPr>
              <a:t> X </a:t>
            </a:r>
            <a:r>
              <a:rPr lang="fr-CH" sz="2000" dirty="0" err="1">
                <a:solidFill>
                  <a:schemeClr val="tx2"/>
                </a:solidFill>
              </a:rPr>
              <a:t>from</a:t>
            </a:r>
            <a:r>
              <a:rPr lang="fr-CH" sz="2000" dirty="0">
                <a:solidFill>
                  <a:schemeClr val="tx2"/>
                </a:solidFill>
              </a:rPr>
              <a:t> country Y? </a:t>
            </a:r>
          </a:p>
          <a:p>
            <a:pPr lvl="1"/>
            <a:endParaRPr lang="fr-CH" sz="2000" dirty="0"/>
          </a:p>
          <a:p>
            <a:pPr lvl="1"/>
            <a:r>
              <a:rPr lang="fr-CH" sz="2000" dirty="0" err="1"/>
              <a:t>Other</a:t>
            </a:r>
            <a:r>
              <a:rPr lang="fr-CH" sz="2000" dirty="0"/>
              <a:t> utilities</a:t>
            </a:r>
          </a:p>
          <a:p>
            <a:pPr marL="1080000" lvl="1"/>
            <a:r>
              <a:rPr lang="fr-CH" sz="2000" dirty="0">
                <a:solidFill>
                  <a:schemeClr val="tx2"/>
                </a:solidFill>
              </a:rPr>
              <a:t>E.g. </a:t>
            </a:r>
            <a:r>
              <a:rPr lang="fr-CH" sz="2000" dirty="0" err="1">
                <a:solidFill>
                  <a:schemeClr val="tx2"/>
                </a:solidFill>
              </a:rPr>
              <a:t>Which</a:t>
            </a:r>
            <a:r>
              <a:rPr lang="fr-CH" sz="2000" dirty="0">
                <a:solidFill>
                  <a:schemeClr val="tx2"/>
                </a:solidFill>
              </a:rPr>
              <a:t> </a:t>
            </a:r>
            <a:r>
              <a:rPr lang="fr-CH" sz="2000" dirty="0" err="1">
                <a:solidFill>
                  <a:schemeClr val="tx2"/>
                </a:solidFill>
              </a:rPr>
              <a:t>pests</a:t>
            </a:r>
            <a:r>
              <a:rPr lang="fr-CH" sz="2000" dirty="0">
                <a:solidFill>
                  <a:schemeClr val="tx2"/>
                </a:solidFill>
              </a:rPr>
              <a:t> are </a:t>
            </a:r>
            <a:r>
              <a:rPr lang="fr-CH" sz="2000" dirty="0" err="1">
                <a:solidFill>
                  <a:schemeClr val="tx2"/>
                </a:solidFill>
              </a:rPr>
              <a:t>already</a:t>
            </a:r>
            <a:r>
              <a:rPr lang="fr-CH" sz="2000" dirty="0">
                <a:solidFill>
                  <a:schemeClr val="tx2"/>
                </a:solidFill>
              </a:rPr>
              <a:t> in </a:t>
            </a:r>
            <a:r>
              <a:rPr lang="fr-CH" sz="2000" dirty="0" err="1">
                <a:solidFill>
                  <a:schemeClr val="tx2"/>
                </a:solidFill>
              </a:rPr>
              <a:t>neighbouring</a:t>
            </a:r>
            <a:r>
              <a:rPr lang="fr-CH" sz="2000" dirty="0">
                <a:solidFill>
                  <a:schemeClr val="tx2"/>
                </a:solidFill>
              </a:rPr>
              <a:t> countries and </a:t>
            </a:r>
            <a:r>
              <a:rPr lang="fr-CH" sz="2000" dirty="0" err="1">
                <a:solidFill>
                  <a:schemeClr val="tx2"/>
                </a:solidFill>
              </a:rPr>
              <a:t>need</a:t>
            </a:r>
            <a:r>
              <a:rPr lang="fr-CH" sz="2000" dirty="0">
                <a:solidFill>
                  <a:schemeClr val="tx2"/>
                </a:solidFill>
              </a:rPr>
              <a:t> surveillance or </a:t>
            </a:r>
            <a:r>
              <a:rPr lang="fr-CH" sz="2000" dirty="0" err="1">
                <a:solidFill>
                  <a:schemeClr val="tx2"/>
                </a:solidFill>
              </a:rPr>
              <a:t>contingency</a:t>
            </a:r>
            <a:r>
              <a:rPr lang="fr-CH" sz="2000" dirty="0">
                <a:solidFill>
                  <a:schemeClr val="tx2"/>
                </a:solidFill>
              </a:rPr>
              <a:t> plans?</a:t>
            </a:r>
            <a:endParaRPr lang="en-GB" sz="2000" dirty="0">
              <a:solidFill>
                <a:schemeClr val="tx2"/>
              </a:solidFill>
            </a:endParaRPr>
          </a:p>
          <a:p>
            <a:pPr lvl="1"/>
            <a:endParaRPr lang="fr-CH" sz="2400" dirty="0">
              <a:solidFill>
                <a:srgbClr val="FF0000"/>
              </a:solidFill>
            </a:endParaRPr>
          </a:p>
          <a:p>
            <a:pPr lvl="1"/>
            <a:endParaRPr lang="fr-CH" sz="2400" dirty="0">
              <a:solidFill>
                <a:srgbClr val="FF0000"/>
              </a:solidFill>
            </a:endParaRPr>
          </a:p>
          <a:p>
            <a:pPr marL="361950" lvl="1" indent="0">
              <a:buNone/>
            </a:pPr>
            <a:endParaRPr lang="en-GB" sz="2400" dirty="0"/>
          </a:p>
          <a:p>
            <a:pPr marL="361950" lvl="1" indent="0">
              <a:buNone/>
            </a:pPr>
            <a:endParaRPr lang="en-GB" dirty="0"/>
          </a:p>
        </p:txBody>
      </p:sp>
      <p:sp>
        <p:nvSpPr>
          <p:cNvPr id="15" name="Rectangle 14">
            <a:extLst>
              <a:ext uri="{FF2B5EF4-FFF2-40B4-BE49-F238E27FC236}">
                <a16:creationId xmlns:a16="http://schemas.microsoft.com/office/drawing/2014/main" id="{107DC398-D452-4539-8FC3-EE16AB116C6D}"/>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B956BB6-26A2-4914-8C8D-C3ED02988603}"/>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D81B29-3F3A-490C-85A2-D255143D1CF0}"/>
              </a:ext>
            </a:extLst>
          </p:cNvPr>
          <p:cNvSpPr/>
          <p:nvPr/>
        </p:nvSpPr>
        <p:spPr>
          <a:xfrm>
            <a:off x="5635698"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232D40-2E9D-4FBC-A819-DBC770BFF1B1}"/>
              </a:ext>
            </a:extLst>
          </p:cNvPr>
          <p:cNvSpPr/>
          <p:nvPr/>
        </p:nvSpPr>
        <p:spPr>
          <a:xfrm>
            <a:off x="3421598" y="0"/>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19" name="Rectangle 18">
            <a:extLst>
              <a:ext uri="{FF2B5EF4-FFF2-40B4-BE49-F238E27FC236}">
                <a16:creationId xmlns:a16="http://schemas.microsoft.com/office/drawing/2014/main" id="{7B10B1DA-4FB0-4AC9-9F1B-6C03CE843123}"/>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DCF89FD-9DF6-4CD7-8F52-73512A876DBE}"/>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FBA8061-C829-4E29-B759-763210D8B50C}"/>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22" name="Rectangle 21">
            <a:extLst>
              <a:ext uri="{FF2B5EF4-FFF2-40B4-BE49-F238E27FC236}">
                <a16:creationId xmlns:a16="http://schemas.microsoft.com/office/drawing/2014/main" id="{24778DCE-33BF-4424-A9D7-50D800DB058D}"/>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35" name="Rectangle 34">
            <a:extLst>
              <a:ext uri="{FF2B5EF4-FFF2-40B4-BE49-F238E27FC236}">
                <a16:creationId xmlns:a16="http://schemas.microsoft.com/office/drawing/2014/main" id="{50064DF2-DD1C-4F87-B933-792E4AA1D2DF}"/>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36" name="Rectangle 35">
            <a:extLst>
              <a:ext uri="{FF2B5EF4-FFF2-40B4-BE49-F238E27FC236}">
                <a16:creationId xmlns:a16="http://schemas.microsoft.com/office/drawing/2014/main" id="{A734A68F-DC24-4317-AAA6-386FCECCCE38}"/>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37" name="Rectangle 36">
            <a:extLst>
              <a:ext uri="{FF2B5EF4-FFF2-40B4-BE49-F238E27FC236}">
                <a16:creationId xmlns:a16="http://schemas.microsoft.com/office/drawing/2014/main" id="{715F2556-B11E-498E-9F81-93E1DF33EEEB}"/>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38" name="Picture 37">
            <a:extLst>
              <a:ext uri="{FF2B5EF4-FFF2-40B4-BE49-F238E27FC236}">
                <a16:creationId xmlns:a16="http://schemas.microsoft.com/office/drawing/2014/main" id="{216837EF-EA1E-4F60-85AD-9AD1731614F7}"/>
              </a:ext>
            </a:extLst>
          </p:cNvPr>
          <p:cNvPicPr>
            <a:picLocks noChangeAspect="1"/>
          </p:cNvPicPr>
          <p:nvPr/>
        </p:nvPicPr>
        <p:blipFill>
          <a:blip r:embed="rId3"/>
          <a:stretch>
            <a:fillRect/>
          </a:stretch>
        </p:blipFill>
        <p:spPr>
          <a:xfrm>
            <a:off x="176439" y="62872"/>
            <a:ext cx="876300" cy="676275"/>
          </a:xfrm>
          <a:prstGeom prst="rect">
            <a:avLst/>
          </a:prstGeom>
        </p:spPr>
      </p:pic>
      <p:pic>
        <p:nvPicPr>
          <p:cNvPr id="39" name="Graphic 38" descr="Tools with solid fill">
            <a:extLst>
              <a:ext uri="{FF2B5EF4-FFF2-40B4-BE49-F238E27FC236}">
                <a16:creationId xmlns:a16="http://schemas.microsoft.com/office/drawing/2014/main" id="{07E18E3D-2E12-43DF-8791-7F3271B3F0D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988" y="205700"/>
            <a:ext cx="272738" cy="272738"/>
          </a:xfrm>
          <a:prstGeom prst="rect">
            <a:avLst/>
          </a:prstGeom>
        </p:spPr>
      </p:pic>
    </p:spTree>
    <p:extLst>
      <p:ext uri="{BB962C8B-B14F-4D97-AF65-F5344CB8AC3E}">
        <p14:creationId xmlns:p14="http://schemas.microsoft.com/office/powerpoint/2010/main" val="174873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651E7B4-8FCB-1441-A00C-9C5491D28F4F}"/>
              </a:ext>
            </a:extLst>
          </p:cNvPr>
          <p:cNvSpPr/>
          <p:nvPr/>
        </p:nvSpPr>
        <p:spPr>
          <a:xfrm>
            <a:off x="4732537" y="3717031"/>
            <a:ext cx="46805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33FBE0C-BDE8-DA46-A80C-3B2433E8FEAB}"/>
              </a:ext>
            </a:extLst>
          </p:cNvPr>
          <p:cNvSpPr/>
          <p:nvPr/>
        </p:nvSpPr>
        <p:spPr>
          <a:xfrm>
            <a:off x="5087888" y="3212976"/>
            <a:ext cx="40324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2">
            <a:extLst>
              <a:ext uri="{FF2B5EF4-FFF2-40B4-BE49-F238E27FC236}">
                <a16:creationId xmlns:a16="http://schemas.microsoft.com/office/drawing/2014/main" id="{E6C679BB-4EF3-ED47-957A-72B0AF57727D}"/>
              </a:ext>
            </a:extLst>
          </p:cNvPr>
          <p:cNvSpPr txBox="1">
            <a:spLocks/>
          </p:cNvSpPr>
          <p:nvPr/>
        </p:nvSpPr>
        <p:spPr>
          <a:xfrm>
            <a:off x="606583" y="1651213"/>
            <a:ext cx="7934744" cy="4152057"/>
          </a:xfrm>
          <a:prstGeom prst="rect">
            <a:avLst/>
          </a:prstGeom>
        </p:spPr>
        <p:txBody>
          <a:bodyPr>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Video link:</a:t>
            </a:r>
          </a:p>
          <a:p>
            <a:endParaRPr lang="en-GB" dirty="0"/>
          </a:p>
          <a:p>
            <a:pPr>
              <a:spcAft>
                <a:spcPts val="0"/>
              </a:spcAft>
            </a:pPr>
            <a:r>
              <a:rPr lang="en-GB" u="sng" dirty="0">
                <a:solidFill>
                  <a:srgbClr val="368729"/>
                </a:solidFill>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Introduction to the Horizon Scanning Tool</a:t>
            </a:r>
            <a:r>
              <a:rPr lang="en-GB" dirty="0">
                <a:solidFill>
                  <a:srgbClr val="262626"/>
                </a:solidFill>
                <a:latin typeface="Arial" panose="020B0604020202020204" pitchFamily="34" charset="0"/>
                <a:ea typeface="Arial" panose="020B0604020202020204" pitchFamily="34" charset="0"/>
              </a:rPr>
              <a:t> (Video)</a:t>
            </a:r>
            <a:endParaRPr lang="en-GB" dirty="0">
              <a:solidFill>
                <a:srgbClr val="262626"/>
              </a:solidFill>
              <a:latin typeface="Calibri" panose="020F0502020204030204" pitchFamily="34" charset="0"/>
              <a:ea typeface="Arial" panose="020B0604020202020204" pitchFamily="34" charset="0"/>
            </a:endParaRPr>
          </a:p>
          <a:p>
            <a:endParaRPr lang="en-GB" dirty="0"/>
          </a:p>
          <a:p>
            <a:endParaRPr lang="en-GB" dirty="0"/>
          </a:p>
        </p:txBody>
      </p:sp>
      <p:sp>
        <p:nvSpPr>
          <p:cNvPr id="20" name="Rectangle 19">
            <a:extLst>
              <a:ext uri="{FF2B5EF4-FFF2-40B4-BE49-F238E27FC236}">
                <a16:creationId xmlns:a16="http://schemas.microsoft.com/office/drawing/2014/main" id="{DA9D89A8-B259-4EE4-8AC6-FE9C1ED347CF}"/>
              </a:ext>
            </a:extLst>
          </p:cNvPr>
          <p:cNvSpPr/>
          <p:nvPr/>
        </p:nvSpPr>
        <p:spPr>
          <a:xfrm>
            <a:off x="7852259" y="-9962"/>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0E4AC69-FCEF-4D36-AB97-E6E709BFD02B}"/>
              </a:ext>
            </a:extLst>
          </p:cNvPr>
          <p:cNvSpPr/>
          <p:nvPr/>
        </p:nvSpPr>
        <p:spPr>
          <a:xfrm>
            <a:off x="10068000" y="-9962"/>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DB0E04E-9D8D-4509-983A-86A59B2FA121}"/>
              </a:ext>
            </a:extLst>
          </p:cNvPr>
          <p:cNvSpPr/>
          <p:nvPr/>
        </p:nvSpPr>
        <p:spPr>
          <a:xfrm>
            <a:off x="5635698"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89050AC-7218-4A9B-9A3B-EE3CDA04A20D}"/>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31" name="Rectangle 30">
            <a:extLst>
              <a:ext uri="{FF2B5EF4-FFF2-40B4-BE49-F238E27FC236}">
                <a16:creationId xmlns:a16="http://schemas.microsoft.com/office/drawing/2014/main" id="{AB09D0DC-90FA-456C-95DF-4BB16EAF9DEC}"/>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8820B810-5445-4065-864C-1089F5B14DDE}"/>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0DE1705-6F1B-4489-B3AC-894ED88C53BB}"/>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34" name="Rectangle 33">
            <a:extLst>
              <a:ext uri="{FF2B5EF4-FFF2-40B4-BE49-F238E27FC236}">
                <a16:creationId xmlns:a16="http://schemas.microsoft.com/office/drawing/2014/main" id="{25BB337F-7F35-42C1-836E-1CDB3C93B5A6}"/>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35" name="Rectangle 34">
            <a:extLst>
              <a:ext uri="{FF2B5EF4-FFF2-40B4-BE49-F238E27FC236}">
                <a16:creationId xmlns:a16="http://schemas.microsoft.com/office/drawing/2014/main" id="{C5270A75-BE97-43C1-9F0A-D466B40D0A95}"/>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36" name="Rectangle 35">
            <a:extLst>
              <a:ext uri="{FF2B5EF4-FFF2-40B4-BE49-F238E27FC236}">
                <a16:creationId xmlns:a16="http://schemas.microsoft.com/office/drawing/2014/main" id="{E8838CD1-9E94-43E9-AEBF-C819308E8A16}"/>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37" name="Rectangle 36">
            <a:extLst>
              <a:ext uri="{FF2B5EF4-FFF2-40B4-BE49-F238E27FC236}">
                <a16:creationId xmlns:a16="http://schemas.microsoft.com/office/drawing/2014/main" id="{0D7D053B-2804-4994-8943-DE5879302DE8}"/>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38" name="Picture 37">
            <a:extLst>
              <a:ext uri="{FF2B5EF4-FFF2-40B4-BE49-F238E27FC236}">
                <a16:creationId xmlns:a16="http://schemas.microsoft.com/office/drawing/2014/main" id="{114B41EB-8BE2-4F82-84E5-75ABB3B19503}"/>
              </a:ext>
            </a:extLst>
          </p:cNvPr>
          <p:cNvPicPr>
            <a:picLocks noChangeAspect="1"/>
          </p:cNvPicPr>
          <p:nvPr/>
        </p:nvPicPr>
        <p:blipFill>
          <a:blip r:embed="rId4"/>
          <a:stretch>
            <a:fillRect/>
          </a:stretch>
        </p:blipFill>
        <p:spPr>
          <a:xfrm>
            <a:off x="176439" y="62872"/>
            <a:ext cx="876300" cy="676275"/>
          </a:xfrm>
          <a:prstGeom prst="rect">
            <a:avLst/>
          </a:prstGeom>
        </p:spPr>
      </p:pic>
      <p:pic>
        <p:nvPicPr>
          <p:cNvPr id="39" name="Graphic 38" descr="Tools with solid fill">
            <a:extLst>
              <a:ext uri="{FF2B5EF4-FFF2-40B4-BE49-F238E27FC236}">
                <a16:creationId xmlns:a16="http://schemas.microsoft.com/office/drawing/2014/main" id="{22502F9F-C0B2-4F81-9EA1-67843DB86BD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988" y="205700"/>
            <a:ext cx="272738" cy="272738"/>
          </a:xfrm>
          <a:prstGeom prst="rect">
            <a:avLst/>
          </a:prstGeom>
        </p:spPr>
      </p:pic>
    </p:spTree>
    <p:extLst>
      <p:ext uri="{BB962C8B-B14F-4D97-AF65-F5344CB8AC3E}">
        <p14:creationId xmlns:p14="http://schemas.microsoft.com/office/powerpoint/2010/main" val="325069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979074" y="1171330"/>
            <a:ext cx="8349864" cy="914400"/>
          </a:xfrm>
        </p:spPr>
        <p:txBody>
          <a:bodyPr>
            <a:normAutofit/>
          </a:bodyPr>
          <a:lstStyle/>
          <a:p>
            <a:pPr algn="ctr"/>
            <a:r>
              <a:rPr lang="en-GB" sz="2800" dirty="0">
                <a:solidFill>
                  <a:schemeClr val="tx1"/>
                </a:solidFill>
              </a:rPr>
              <a:t>Accessing the Horizon Scanning Tool</a:t>
            </a:r>
          </a:p>
        </p:txBody>
      </p:sp>
      <p:sp>
        <p:nvSpPr>
          <p:cNvPr id="11" name="TextBox 10"/>
          <p:cNvSpPr txBox="1"/>
          <p:nvPr/>
        </p:nvSpPr>
        <p:spPr>
          <a:xfrm>
            <a:off x="176439" y="3108679"/>
            <a:ext cx="5247616" cy="3570208"/>
          </a:xfrm>
          <a:prstGeom prst="rect">
            <a:avLst/>
          </a:prstGeom>
          <a:noFill/>
        </p:spPr>
        <p:txBody>
          <a:bodyPr wrap="square" rtlCol="0">
            <a:spAutoFit/>
          </a:bodyPr>
          <a:lstStyle/>
          <a:p>
            <a:r>
              <a:rPr lang="en-GB" sz="2000" dirty="0"/>
              <a:t>Or via a link from:</a:t>
            </a:r>
          </a:p>
          <a:p>
            <a:endParaRPr lang="en-GB" sz="2000" dirty="0"/>
          </a:p>
          <a:p>
            <a:r>
              <a:rPr lang="en-GB" sz="2000" b="1" dirty="0"/>
              <a:t>Invasive Species Compendium </a:t>
            </a:r>
            <a:r>
              <a:rPr lang="en-GB" sz="2000" dirty="0"/>
              <a:t>(ISC) toolbox (free version)</a:t>
            </a:r>
          </a:p>
          <a:p>
            <a:r>
              <a:rPr lang="en-GB" sz="2000" dirty="0">
                <a:hlinkClick r:id="rId3"/>
              </a:rPr>
              <a:t>www.cabi.org/isc</a:t>
            </a:r>
            <a:r>
              <a:rPr lang="en-GB" sz="2000" dirty="0"/>
              <a:t> </a:t>
            </a:r>
          </a:p>
          <a:p>
            <a:endParaRPr lang="en-GB" sz="2000" b="1" dirty="0"/>
          </a:p>
          <a:p>
            <a:r>
              <a:rPr lang="en-GB" sz="2000" b="1" dirty="0"/>
              <a:t>Crop Protection Compendium </a:t>
            </a:r>
            <a:r>
              <a:rPr lang="en-GB" sz="2000" dirty="0"/>
              <a:t>(CPC) home page (premium version for subscribers)</a:t>
            </a:r>
          </a:p>
          <a:p>
            <a:r>
              <a:rPr lang="en-GB" sz="2000" dirty="0">
                <a:hlinkClick r:id="rId4"/>
              </a:rPr>
              <a:t>www.cabi.org/cpc</a:t>
            </a:r>
            <a:endParaRPr lang="en-GB" sz="2000" dirty="0"/>
          </a:p>
          <a:p>
            <a:endParaRPr lang="en-GB" sz="1200" dirty="0"/>
          </a:p>
          <a:p>
            <a:endParaRPr lang="en-GB" sz="1400" dirty="0"/>
          </a:p>
        </p:txBody>
      </p:sp>
      <p:sp>
        <p:nvSpPr>
          <p:cNvPr id="5" name="Rectangle 4"/>
          <p:cNvSpPr/>
          <p:nvPr/>
        </p:nvSpPr>
        <p:spPr>
          <a:xfrm>
            <a:off x="3096191" y="5831240"/>
            <a:ext cx="1559947" cy="19347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72EE95B-B14A-49D3-B204-75447E433CB8}"/>
              </a:ext>
            </a:extLst>
          </p:cNvPr>
          <p:cNvPicPr>
            <a:picLocks noChangeAspect="1"/>
          </p:cNvPicPr>
          <p:nvPr/>
        </p:nvPicPr>
        <p:blipFill>
          <a:blip r:embed="rId5"/>
          <a:stretch>
            <a:fillRect/>
          </a:stretch>
        </p:blipFill>
        <p:spPr>
          <a:xfrm>
            <a:off x="5277705" y="1787132"/>
            <a:ext cx="6547965" cy="4044108"/>
          </a:xfrm>
          <a:prstGeom prst="rect">
            <a:avLst/>
          </a:prstGeom>
        </p:spPr>
      </p:pic>
      <p:sp>
        <p:nvSpPr>
          <p:cNvPr id="6" name="Rectangle 5">
            <a:extLst>
              <a:ext uri="{FF2B5EF4-FFF2-40B4-BE49-F238E27FC236}">
                <a16:creationId xmlns:a16="http://schemas.microsoft.com/office/drawing/2014/main" id="{13592998-CF7C-4E79-9D68-1362496D0C31}"/>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8072169-64FC-48FA-8EC7-F2FFC6D35DAA}"/>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A000B1-93AE-4C4A-B629-18FD0EDAF5FD}"/>
              </a:ext>
            </a:extLst>
          </p:cNvPr>
          <p:cNvSpPr/>
          <p:nvPr/>
        </p:nvSpPr>
        <p:spPr>
          <a:xfrm>
            <a:off x="5635698" y="-9962"/>
            <a:ext cx="2124000"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CC4E1C-5925-4BEC-A8B1-DBC3650BBAE3}"/>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12" name="Rectangle 11">
            <a:extLst>
              <a:ext uri="{FF2B5EF4-FFF2-40B4-BE49-F238E27FC236}">
                <a16:creationId xmlns:a16="http://schemas.microsoft.com/office/drawing/2014/main" id="{59BFB5F4-7DAB-4183-8EC8-982566F10267}"/>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9E080EB-DFE3-4BB9-AA3F-C69B84B84BEC}"/>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C5A1853-B994-48A5-83F4-EAC7A3150270}"/>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15" name="Rectangle 14">
            <a:extLst>
              <a:ext uri="{FF2B5EF4-FFF2-40B4-BE49-F238E27FC236}">
                <a16:creationId xmlns:a16="http://schemas.microsoft.com/office/drawing/2014/main" id="{CB41A189-8D65-4BDE-BC8E-2D5075BC68E9}"/>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16" name="Rectangle 15">
            <a:extLst>
              <a:ext uri="{FF2B5EF4-FFF2-40B4-BE49-F238E27FC236}">
                <a16:creationId xmlns:a16="http://schemas.microsoft.com/office/drawing/2014/main" id="{C636D210-B765-4DD0-B155-2FE423F5B498}"/>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17" name="Rectangle 16">
            <a:extLst>
              <a:ext uri="{FF2B5EF4-FFF2-40B4-BE49-F238E27FC236}">
                <a16:creationId xmlns:a16="http://schemas.microsoft.com/office/drawing/2014/main" id="{8118CD57-A0B5-46B0-B398-5BEF4CD78F5D}"/>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18" name="Rectangle 17">
            <a:extLst>
              <a:ext uri="{FF2B5EF4-FFF2-40B4-BE49-F238E27FC236}">
                <a16:creationId xmlns:a16="http://schemas.microsoft.com/office/drawing/2014/main" id="{4CB41EF2-9B9D-4A21-A1B6-2B68C95ED131}"/>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19" name="Picture 18">
            <a:extLst>
              <a:ext uri="{FF2B5EF4-FFF2-40B4-BE49-F238E27FC236}">
                <a16:creationId xmlns:a16="http://schemas.microsoft.com/office/drawing/2014/main" id="{6666EF87-CEE8-43E5-8136-4C302543C96C}"/>
              </a:ext>
            </a:extLst>
          </p:cNvPr>
          <p:cNvPicPr>
            <a:picLocks noChangeAspect="1"/>
          </p:cNvPicPr>
          <p:nvPr/>
        </p:nvPicPr>
        <p:blipFill>
          <a:blip r:embed="rId6"/>
          <a:stretch>
            <a:fillRect/>
          </a:stretch>
        </p:blipFill>
        <p:spPr>
          <a:xfrm>
            <a:off x="176439" y="62872"/>
            <a:ext cx="876300" cy="676275"/>
          </a:xfrm>
          <a:prstGeom prst="rect">
            <a:avLst/>
          </a:prstGeom>
        </p:spPr>
      </p:pic>
      <p:sp>
        <p:nvSpPr>
          <p:cNvPr id="2" name="Rectangle 1">
            <a:extLst>
              <a:ext uri="{FF2B5EF4-FFF2-40B4-BE49-F238E27FC236}">
                <a16:creationId xmlns:a16="http://schemas.microsoft.com/office/drawing/2014/main" id="{8A108EEB-549A-40A2-BC00-05125C03D82E}"/>
              </a:ext>
            </a:extLst>
          </p:cNvPr>
          <p:cNvSpPr/>
          <p:nvPr/>
        </p:nvSpPr>
        <p:spPr>
          <a:xfrm>
            <a:off x="203299" y="2099977"/>
            <a:ext cx="4432752" cy="400110"/>
          </a:xfrm>
          <a:prstGeom prst="rect">
            <a:avLst/>
          </a:prstGeom>
        </p:spPr>
        <p:txBody>
          <a:bodyPr wrap="none">
            <a:spAutoFit/>
          </a:bodyPr>
          <a:lstStyle/>
          <a:p>
            <a:r>
              <a:rPr lang="en-GB" sz="2000" b="1" u="sng" dirty="0">
                <a:solidFill>
                  <a:schemeClr val="tx2"/>
                </a:solidFill>
              </a:rPr>
              <a:t>www.cabi.org/horizonscanningtool</a:t>
            </a:r>
          </a:p>
        </p:txBody>
      </p:sp>
      <p:pic>
        <p:nvPicPr>
          <p:cNvPr id="20" name="Graphic 19" descr="Tools with solid fill">
            <a:extLst>
              <a:ext uri="{FF2B5EF4-FFF2-40B4-BE49-F238E27FC236}">
                <a16:creationId xmlns:a16="http://schemas.microsoft.com/office/drawing/2014/main" id="{B73DD59B-572F-43DF-9711-4341717F879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8988" y="205700"/>
            <a:ext cx="272738" cy="272738"/>
          </a:xfrm>
          <a:prstGeom prst="rect">
            <a:avLst/>
          </a:prstGeom>
        </p:spPr>
      </p:pic>
    </p:spTree>
    <p:extLst>
      <p:ext uri="{BB962C8B-B14F-4D97-AF65-F5344CB8AC3E}">
        <p14:creationId xmlns:p14="http://schemas.microsoft.com/office/powerpoint/2010/main" val="99603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68625" y="4215266"/>
            <a:ext cx="9256029" cy="1631216"/>
          </a:xfrm>
          <a:prstGeom prst="rect">
            <a:avLst/>
          </a:prstGeom>
          <a:noFill/>
        </p:spPr>
        <p:txBody>
          <a:bodyPr wrap="square" rtlCol="0">
            <a:spAutoFit/>
          </a:bodyPr>
          <a:lstStyle/>
          <a:p>
            <a:r>
              <a:rPr lang="en-GB" sz="2000" b="1" dirty="0"/>
              <a:t>Area at risk:</a:t>
            </a:r>
            <a:r>
              <a:rPr lang="en-GB" sz="2000" dirty="0"/>
              <a:t> country or other geographic area can be selected. Species in the scan results are not recorded as present (or are recorded as ‘absent’) in the ‘area at risk’</a:t>
            </a:r>
          </a:p>
          <a:p>
            <a:endParaRPr lang="en-GB" sz="2000" dirty="0">
              <a:solidFill>
                <a:srgbClr val="000000"/>
              </a:solidFill>
            </a:endParaRPr>
          </a:p>
          <a:p>
            <a:r>
              <a:rPr lang="en-GB" sz="2000" dirty="0">
                <a:solidFill>
                  <a:srgbClr val="000000"/>
                </a:solidFill>
              </a:rPr>
              <a:t>Option to limit results to </a:t>
            </a:r>
            <a:r>
              <a:rPr lang="en-GB" sz="2000" b="1" dirty="0">
                <a:solidFill>
                  <a:srgbClr val="000000"/>
                </a:solidFill>
              </a:rPr>
              <a:t>plant pests only</a:t>
            </a:r>
          </a:p>
        </p:txBody>
      </p:sp>
      <p:sp>
        <p:nvSpPr>
          <p:cNvPr id="6" name="Rectangle 5">
            <a:extLst>
              <a:ext uri="{FF2B5EF4-FFF2-40B4-BE49-F238E27FC236}">
                <a16:creationId xmlns:a16="http://schemas.microsoft.com/office/drawing/2014/main" id="{66F9EA0E-4B94-4AB9-A625-25156D13FD86}"/>
              </a:ext>
            </a:extLst>
          </p:cNvPr>
          <p:cNvSpPr/>
          <p:nvPr/>
        </p:nvSpPr>
        <p:spPr>
          <a:xfrm>
            <a:off x="5634877" y="201371"/>
            <a:ext cx="2124411" cy="646331"/>
          </a:xfrm>
          <a:prstGeom prst="rect">
            <a:avLst/>
          </a:prstGeom>
        </p:spPr>
        <p:txBody>
          <a:bodyPr wrap="square">
            <a:spAutoFit/>
          </a:bodyPr>
          <a:lstStyle/>
          <a:p>
            <a:pPr algn="ctr"/>
            <a:r>
              <a:rPr lang="en-GB" dirty="0">
                <a:solidFill>
                  <a:schemeClr val="bg1"/>
                </a:solidFill>
              </a:rPr>
              <a:t>Prioritization example</a:t>
            </a:r>
          </a:p>
        </p:txBody>
      </p:sp>
      <p:sp>
        <p:nvSpPr>
          <p:cNvPr id="7" name="Rectangle 6">
            <a:extLst>
              <a:ext uri="{FF2B5EF4-FFF2-40B4-BE49-F238E27FC236}">
                <a16:creationId xmlns:a16="http://schemas.microsoft.com/office/drawing/2014/main" id="{F0B940B4-7C1C-4FBC-ACFA-9030BDE1886F}"/>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E377DE-2104-4596-8872-1D129016BBAF}"/>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F2754E-BBA7-4551-80C2-ADCDD4048D58}"/>
              </a:ext>
            </a:extLst>
          </p:cNvPr>
          <p:cNvSpPr/>
          <p:nvPr/>
        </p:nvSpPr>
        <p:spPr>
          <a:xfrm>
            <a:off x="5635698" y="-9962"/>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524174-D254-4461-9674-DDAB51BFD798}"/>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12" name="Rectangle 11">
            <a:extLst>
              <a:ext uri="{FF2B5EF4-FFF2-40B4-BE49-F238E27FC236}">
                <a16:creationId xmlns:a16="http://schemas.microsoft.com/office/drawing/2014/main" id="{E1881321-F0AB-4A5D-AC75-53C6BB1A9EEF}"/>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A83A587-1753-4329-A20D-74E45052A725}"/>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C65712D-355E-4D0B-ADAF-904788BC95B8}"/>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15" name="Rectangle 14">
            <a:extLst>
              <a:ext uri="{FF2B5EF4-FFF2-40B4-BE49-F238E27FC236}">
                <a16:creationId xmlns:a16="http://schemas.microsoft.com/office/drawing/2014/main" id="{06E35004-5DAA-4328-81C3-673512698DAD}"/>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16" name="Rectangle 15">
            <a:extLst>
              <a:ext uri="{FF2B5EF4-FFF2-40B4-BE49-F238E27FC236}">
                <a16:creationId xmlns:a16="http://schemas.microsoft.com/office/drawing/2014/main" id="{18D01E55-CCC2-48B4-82AA-409924588563}"/>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17" name="Rectangle 16">
            <a:extLst>
              <a:ext uri="{FF2B5EF4-FFF2-40B4-BE49-F238E27FC236}">
                <a16:creationId xmlns:a16="http://schemas.microsoft.com/office/drawing/2014/main" id="{1A6B31A6-B478-4A56-ADE4-3D8EAA1CC634}"/>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18" name="Rectangle 17">
            <a:extLst>
              <a:ext uri="{FF2B5EF4-FFF2-40B4-BE49-F238E27FC236}">
                <a16:creationId xmlns:a16="http://schemas.microsoft.com/office/drawing/2014/main" id="{14DF6D3F-E64C-41FF-94DC-5CADC7FC212E}"/>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19" name="Picture 18">
            <a:extLst>
              <a:ext uri="{FF2B5EF4-FFF2-40B4-BE49-F238E27FC236}">
                <a16:creationId xmlns:a16="http://schemas.microsoft.com/office/drawing/2014/main" id="{4A8B9B58-A439-486C-B56E-F0CEE4057C2A}"/>
              </a:ext>
            </a:extLst>
          </p:cNvPr>
          <p:cNvPicPr>
            <a:picLocks noChangeAspect="1"/>
          </p:cNvPicPr>
          <p:nvPr/>
        </p:nvPicPr>
        <p:blipFill>
          <a:blip r:embed="rId3"/>
          <a:stretch>
            <a:fillRect/>
          </a:stretch>
        </p:blipFill>
        <p:spPr>
          <a:xfrm>
            <a:off x="176439" y="62872"/>
            <a:ext cx="876300" cy="676275"/>
          </a:xfrm>
          <a:prstGeom prst="rect">
            <a:avLst/>
          </a:prstGeom>
        </p:spPr>
      </p:pic>
      <p:pic>
        <p:nvPicPr>
          <p:cNvPr id="20" name="Graphic 19" descr="Tools with solid fill">
            <a:extLst>
              <a:ext uri="{FF2B5EF4-FFF2-40B4-BE49-F238E27FC236}">
                <a16:creationId xmlns:a16="http://schemas.microsoft.com/office/drawing/2014/main" id="{055BAF26-F76B-4A55-A6C3-B570B49B66A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988" y="205700"/>
            <a:ext cx="272738" cy="272738"/>
          </a:xfrm>
          <a:prstGeom prst="rect">
            <a:avLst/>
          </a:prstGeom>
        </p:spPr>
      </p:pic>
      <p:pic>
        <p:nvPicPr>
          <p:cNvPr id="2" name="Picture 1">
            <a:extLst>
              <a:ext uri="{FF2B5EF4-FFF2-40B4-BE49-F238E27FC236}">
                <a16:creationId xmlns:a16="http://schemas.microsoft.com/office/drawing/2014/main" id="{3451A70A-F1E2-4081-8116-384A2506AE8C}"/>
              </a:ext>
            </a:extLst>
          </p:cNvPr>
          <p:cNvPicPr>
            <a:picLocks noChangeAspect="1"/>
          </p:cNvPicPr>
          <p:nvPr/>
        </p:nvPicPr>
        <p:blipFill>
          <a:blip r:embed="rId6"/>
          <a:stretch>
            <a:fillRect/>
          </a:stretch>
        </p:blipFill>
        <p:spPr>
          <a:xfrm>
            <a:off x="1821481" y="1948239"/>
            <a:ext cx="8549037" cy="1926670"/>
          </a:xfrm>
          <a:prstGeom prst="rect">
            <a:avLst/>
          </a:prstGeom>
        </p:spPr>
      </p:pic>
      <p:sp>
        <p:nvSpPr>
          <p:cNvPr id="21" name="Text Placeholder 2">
            <a:extLst>
              <a:ext uri="{FF2B5EF4-FFF2-40B4-BE49-F238E27FC236}">
                <a16:creationId xmlns:a16="http://schemas.microsoft.com/office/drawing/2014/main" id="{43AD80A1-5BA0-446F-8368-C47E5BDEA5AA}"/>
              </a:ext>
            </a:extLst>
          </p:cNvPr>
          <p:cNvSpPr>
            <a:spLocks noGrp="1"/>
          </p:cNvSpPr>
          <p:nvPr>
            <p:ph type="body" sz="quarter" idx="12"/>
          </p:nvPr>
        </p:nvSpPr>
        <p:spPr>
          <a:xfrm>
            <a:off x="1979074" y="1171330"/>
            <a:ext cx="8349864" cy="914400"/>
          </a:xfrm>
        </p:spPr>
        <p:txBody>
          <a:bodyPr>
            <a:normAutofit/>
          </a:bodyPr>
          <a:lstStyle/>
          <a:p>
            <a:pPr algn="ctr"/>
            <a:r>
              <a:rPr lang="en-GB" sz="2800" dirty="0">
                <a:solidFill>
                  <a:schemeClr val="tx1"/>
                </a:solidFill>
              </a:rPr>
              <a:t>Start scan</a:t>
            </a:r>
          </a:p>
        </p:txBody>
      </p:sp>
    </p:spTree>
    <p:extLst>
      <p:ext uri="{BB962C8B-B14F-4D97-AF65-F5344CB8AC3E}">
        <p14:creationId xmlns:p14="http://schemas.microsoft.com/office/powerpoint/2010/main" val="274641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9663" y="1402428"/>
            <a:ext cx="4898363" cy="914400"/>
          </a:xfrm>
        </p:spPr>
        <p:txBody>
          <a:bodyPr>
            <a:normAutofit/>
          </a:bodyPr>
          <a:lstStyle/>
          <a:p>
            <a:r>
              <a:rPr lang="en-GB" b="1" dirty="0"/>
              <a:t>Selecting source countries</a:t>
            </a:r>
          </a:p>
        </p:txBody>
      </p:sp>
      <p:sp>
        <p:nvSpPr>
          <p:cNvPr id="11" name="TextBox 10"/>
          <p:cNvSpPr txBox="1"/>
          <p:nvPr/>
        </p:nvSpPr>
        <p:spPr>
          <a:xfrm>
            <a:off x="395862" y="2368857"/>
            <a:ext cx="4321612" cy="2246769"/>
          </a:xfrm>
          <a:prstGeom prst="rect">
            <a:avLst/>
          </a:prstGeom>
          <a:noFill/>
        </p:spPr>
        <p:txBody>
          <a:bodyPr wrap="square" rtlCol="0">
            <a:spAutoFit/>
          </a:bodyPr>
          <a:lstStyle/>
          <a:p>
            <a:r>
              <a:rPr lang="en-GB" sz="2000" dirty="0">
                <a:solidFill>
                  <a:srgbClr val="000000"/>
                </a:solidFill>
              </a:rPr>
              <a:t>Options to select:</a:t>
            </a:r>
          </a:p>
          <a:p>
            <a:endParaRPr lang="en-GB" sz="2000" dirty="0">
              <a:solidFill>
                <a:srgbClr val="000000"/>
              </a:solidFill>
            </a:endParaRPr>
          </a:p>
          <a:p>
            <a:pPr marL="285750" indent="-285750">
              <a:buFont typeface="Arial" panose="020B0604020202020204" pitchFamily="34" charset="0"/>
              <a:buChar char="•"/>
            </a:pPr>
            <a:r>
              <a:rPr lang="en-GB" sz="2000" b="1" dirty="0">
                <a:solidFill>
                  <a:srgbClr val="000000"/>
                </a:solidFill>
              </a:rPr>
              <a:t>Neighbouring countries</a:t>
            </a:r>
          </a:p>
          <a:p>
            <a:pPr marL="285750" indent="-285750">
              <a:buFont typeface="Arial" panose="020B0604020202020204" pitchFamily="34" charset="0"/>
              <a:buChar char="•"/>
            </a:pPr>
            <a:endParaRPr lang="en-GB" sz="2000" b="1" dirty="0">
              <a:solidFill>
                <a:srgbClr val="000000"/>
              </a:solidFill>
            </a:endParaRPr>
          </a:p>
          <a:p>
            <a:pPr marL="285750" indent="-285750">
              <a:buFont typeface="Arial" panose="020B0604020202020204" pitchFamily="34" charset="0"/>
              <a:buChar char="•"/>
            </a:pPr>
            <a:r>
              <a:rPr lang="en-GB" sz="2000" b="1" dirty="0">
                <a:solidFill>
                  <a:srgbClr val="000000"/>
                </a:solidFill>
              </a:rPr>
              <a:t>All countries within a continent</a:t>
            </a:r>
          </a:p>
          <a:p>
            <a:pPr marL="285750" indent="-285750">
              <a:buFont typeface="Arial" panose="020B0604020202020204" pitchFamily="34" charset="0"/>
              <a:buChar char="•"/>
            </a:pPr>
            <a:endParaRPr lang="en-GB" sz="2000" b="1" dirty="0">
              <a:solidFill>
                <a:srgbClr val="000000"/>
              </a:solidFill>
            </a:endParaRPr>
          </a:p>
          <a:p>
            <a:pPr marL="285750" indent="-285750">
              <a:buFont typeface="Arial" panose="020B0604020202020204" pitchFamily="34" charset="0"/>
              <a:buChar char="•"/>
            </a:pPr>
            <a:r>
              <a:rPr lang="en-GB" sz="2000" b="1" dirty="0">
                <a:solidFill>
                  <a:srgbClr val="000000"/>
                </a:solidFill>
              </a:rPr>
              <a:t>Individual countries</a:t>
            </a:r>
          </a:p>
        </p:txBody>
      </p:sp>
      <p:pic>
        <p:nvPicPr>
          <p:cNvPr id="4" name="Picture 3">
            <a:extLst>
              <a:ext uri="{FF2B5EF4-FFF2-40B4-BE49-F238E27FC236}">
                <a16:creationId xmlns:a16="http://schemas.microsoft.com/office/drawing/2014/main" id="{F4DB77CC-A7C4-4267-8A11-E552666CBADF}"/>
              </a:ext>
            </a:extLst>
          </p:cNvPr>
          <p:cNvPicPr>
            <a:picLocks noChangeAspect="1"/>
          </p:cNvPicPr>
          <p:nvPr/>
        </p:nvPicPr>
        <p:blipFill>
          <a:blip r:embed="rId3"/>
          <a:stretch>
            <a:fillRect/>
          </a:stretch>
        </p:blipFill>
        <p:spPr>
          <a:xfrm>
            <a:off x="4927518" y="1122660"/>
            <a:ext cx="7164819" cy="4612679"/>
          </a:xfrm>
          <a:prstGeom prst="rect">
            <a:avLst/>
          </a:prstGeom>
        </p:spPr>
      </p:pic>
      <p:sp>
        <p:nvSpPr>
          <p:cNvPr id="6" name="Rectangle 5">
            <a:extLst>
              <a:ext uri="{FF2B5EF4-FFF2-40B4-BE49-F238E27FC236}">
                <a16:creationId xmlns:a16="http://schemas.microsoft.com/office/drawing/2014/main" id="{66F9EA0E-4B94-4AB9-A625-25156D13FD86}"/>
              </a:ext>
            </a:extLst>
          </p:cNvPr>
          <p:cNvSpPr/>
          <p:nvPr/>
        </p:nvSpPr>
        <p:spPr>
          <a:xfrm>
            <a:off x="5634877" y="201371"/>
            <a:ext cx="2124411" cy="646331"/>
          </a:xfrm>
          <a:prstGeom prst="rect">
            <a:avLst/>
          </a:prstGeom>
        </p:spPr>
        <p:txBody>
          <a:bodyPr wrap="square">
            <a:spAutoFit/>
          </a:bodyPr>
          <a:lstStyle/>
          <a:p>
            <a:pPr algn="ctr"/>
            <a:r>
              <a:rPr lang="en-GB" dirty="0">
                <a:solidFill>
                  <a:schemeClr val="bg1"/>
                </a:solidFill>
              </a:rPr>
              <a:t>Prioritization example</a:t>
            </a:r>
          </a:p>
        </p:txBody>
      </p:sp>
      <p:sp>
        <p:nvSpPr>
          <p:cNvPr id="7" name="Rectangle 6">
            <a:extLst>
              <a:ext uri="{FF2B5EF4-FFF2-40B4-BE49-F238E27FC236}">
                <a16:creationId xmlns:a16="http://schemas.microsoft.com/office/drawing/2014/main" id="{F0B940B4-7C1C-4FBC-ACFA-9030BDE1886F}"/>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E377DE-2104-4596-8872-1D129016BBAF}"/>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F2754E-BBA7-4551-80C2-ADCDD4048D58}"/>
              </a:ext>
            </a:extLst>
          </p:cNvPr>
          <p:cNvSpPr/>
          <p:nvPr/>
        </p:nvSpPr>
        <p:spPr>
          <a:xfrm>
            <a:off x="5635698" y="-9962"/>
            <a:ext cx="2124000" cy="7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524174-D254-4461-9674-DDAB51BFD798}"/>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12" name="Rectangle 11">
            <a:extLst>
              <a:ext uri="{FF2B5EF4-FFF2-40B4-BE49-F238E27FC236}">
                <a16:creationId xmlns:a16="http://schemas.microsoft.com/office/drawing/2014/main" id="{E1881321-F0AB-4A5D-AC75-53C6BB1A9EEF}"/>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A83A587-1753-4329-A20D-74E45052A725}"/>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C65712D-355E-4D0B-ADAF-904788BC95B8}"/>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15" name="Rectangle 14">
            <a:extLst>
              <a:ext uri="{FF2B5EF4-FFF2-40B4-BE49-F238E27FC236}">
                <a16:creationId xmlns:a16="http://schemas.microsoft.com/office/drawing/2014/main" id="{06E35004-5DAA-4328-81C3-673512698DAD}"/>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16" name="Rectangle 15">
            <a:extLst>
              <a:ext uri="{FF2B5EF4-FFF2-40B4-BE49-F238E27FC236}">
                <a16:creationId xmlns:a16="http://schemas.microsoft.com/office/drawing/2014/main" id="{18D01E55-CCC2-48B4-82AA-409924588563}"/>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17" name="Rectangle 16">
            <a:extLst>
              <a:ext uri="{FF2B5EF4-FFF2-40B4-BE49-F238E27FC236}">
                <a16:creationId xmlns:a16="http://schemas.microsoft.com/office/drawing/2014/main" id="{1A6B31A6-B478-4A56-ADE4-3D8EAA1CC634}"/>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18" name="Rectangle 17">
            <a:extLst>
              <a:ext uri="{FF2B5EF4-FFF2-40B4-BE49-F238E27FC236}">
                <a16:creationId xmlns:a16="http://schemas.microsoft.com/office/drawing/2014/main" id="{14DF6D3F-E64C-41FF-94DC-5CADC7FC212E}"/>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19" name="Picture 18">
            <a:extLst>
              <a:ext uri="{FF2B5EF4-FFF2-40B4-BE49-F238E27FC236}">
                <a16:creationId xmlns:a16="http://schemas.microsoft.com/office/drawing/2014/main" id="{4A8B9B58-A439-486C-B56E-F0CEE4057C2A}"/>
              </a:ext>
            </a:extLst>
          </p:cNvPr>
          <p:cNvPicPr>
            <a:picLocks noChangeAspect="1"/>
          </p:cNvPicPr>
          <p:nvPr/>
        </p:nvPicPr>
        <p:blipFill>
          <a:blip r:embed="rId4"/>
          <a:stretch>
            <a:fillRect/>
          </a:stretch>
        </p:blipFill>
        <p:spPr>
          <a:xfrm>
            <a:off x="176439" y="62872"/>
            <a:ext cx="876300" cy="676275"/>
          </a:xfrm>
          <a:prstGeom prst="rect">
            <a:avLst/>
          </a:prstGeom>
        </p:spPr>
      </p:pic>
      <p:pic>
        <p:nvPicPr>
          <p:cNvPr id="20" name="Graphic 19" descr="Tools with solid fill">
            <a:extLst>
              <a:ext uri="{FF2B5EF4-FFF2-40B4-BE49-F238E27FC236}">
                <a16:creationId xmlns:a16="http://schemas.microsoft.com/office/drawing/2014/main" id="{055BAF26-F76B-4A55-A6C3-B570B49B66A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988" y="205700"/>
            <a:ext cx="272738" cy="272738"/>
          </a:xfrm>
          <a:prstGeom prst="rect">
            <a:avLst/>
          </a:prstGeom>
        </p:spPr>
      </p:pic>
      <p:sp>
        <p:nvSpPr>
          <p:cNvPr id="2" name="Rectangle 1">
            <a:extLst>
              <a:ext uri="{FF2B5EF4-FFF2-40B4-BE49-F238E27FC236}">
                <a16:creationId xmlns:a16="http://schemas.microsoft.com/office/drawing/2014/main" id="{4B069B3A-4D33-47D0-8DB4-8C42D953AE72}"/>
              </a:ext>
            </a:extLst>
          </p:cNvPr>
          <p:cNvSpPr/>
          <p:nvPr/>
        </p:nvSpPr>
        <p:spPr>
          <a:xfrm>
            <a:off x="8936182" y="3848760"/>
            <a:ext cx="2859956" cy="737755"/>
          </a:xfrm>
          <a:prstGeom prst="rect">
            <a:avLst/>
          </a:prstGeom>
          <a:solidFill>
            <a:schemeClr val="bg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 list of source areas can be edited before clicking ‘Submit’ to generate the pest list</a:t>
            </a:r>
          </a:p>
        </p:txBody>
      </p:sp>
      <p:cxnSp>
        <p:nvCxnSpPr>
          <p:cNvPr id="21" name="Straight Arrow Connector 20">
            <a:extLst>
              <a:ext uri="{FF2B5EF4-FFF2-40B4-BE49-F238E27FC236}">
                <a16:creationId xmlns:a16="http://schemas.microsoft.com/office/drawing/2014/main" id="{7405D824-B58B-4125-9826-A007A447C6B3}"/>
              </a:ext>
            </a:extLst>
          </p:cNvPr>
          <p:cNvCxnSpPr>
            <a:cxnSpLocks/>
          </p:cNvCxnSpPr>
          <p:nvPr/>
        </p:nvCxnSpPr>
        <p:spPr>
          <a:xfrm flipV="1">
            <a:off x="10474037" y="3054927"/>
            <a:ext cx="0" cy="7947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5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F00C98-488F-4345-B918-B8E85480631B}"/>
              </a:ext>
            </a:extLst>
          </p:cNvPr>
          <p:cNvPicPr>
            <a:picLocks noChangeAspect="1"/>
          </p:cNvPicPr>
          <p:nvPr/>
        </p:nvPicPr>
        <p:blipFill>
          <a:blip r:embed="rId3"/>
          <a:stretch>
            <a:fillRect/>
          </a:stretch>
        </p:blipFill>
        <p:spPr>
          <a:xfrm>
            <a:off x="7249414" y="1084884"/>
            <a:ext cx="3722735" cy="3136886"/>
          </a:xfrm>
          <a:prstGeom prst="rect">
            <a:avLst/>
          </a:prstGeom>
        </p:spPr>
      </p:pic>
      <p:pic>
        <p:nvPicPr>
          <p:cNvPr id="7" name="Picture 6">
            <a:extLst>
              <a:ext uri="{FF2B5EF4-FFF2-40B4-BE49-F238E27FC236}">
                <a16:creationId xmlns:a16="http://schemas.microsoft.com/office/drawing/2014/main" id="{EDE061F4-E4C0-4C2F-AA10-C9D15BCBF326}"/>
              </a:ext>
            </a:extLst>
          </p:cNvPr>
          <p:cNvPicPr>
            <a:picLocks noChangeAspect="1"/>
          </p:cNvPicPr>
          <p:nvPr/>
        </p:nvPicPr>
        <p:blipFill>
          <a:blip r:embed="rId4"/>
          <a:stretch>
            <a:fillRect/>
          </a:stretch>
        </p:blipFill>
        <p:spPr>
          <a:xfrm>
            <a:off x="5256385" y="4062293"/>
            <a:ext cx="3986058" cy="1981047"/>
          </a:xfrm>
          <a:prstGeom prst="rect">
            <a:avLst/>
          </a:prstGeom>
        </p:spPr>
      </p:pic>
      <p:pic>
        <p:nvPicPr>
          <p:cNvPr id="9" name="Picture 8">
            <a:extLst>
              <a:ext uri="{FF2B5EF4-FFF2-40B4-BE49-F238E27FC236}">
                <a16:creationId xmlns:a16="http://schemas.microsoft.com/office/drawing/2014/main" id="{2B9C4945-5B80-4F23-96F4-F20A515707A9}"/>
              </a:ext>
            </a:extLst>
          </p:cNvPr>
          <p:cNvPicPr>
            <a:picLocks noChangeAspect="1"/>
          </p:cNvPicPr>
          <p:nvPr/>
        </p:nvPicPr>
        <p:blipFill>
          <a:blip r:embed="rId5"/>
          <a:stretch>
            <a:fillRect/>
          </a:stretch>
        </p:blipFill>
        <p:spPr>
          <a:xfrm>
            <a:off x="9326586" y="3567569"/>
            <a:ext cx="2469552" cy="2316293"/>
          </a:xfrm>
          <a:prstGeom prst="rect">
            <a:avLst/>
          </a:prstGeom>
        </p:spPr>
      </p:pic>
      <p:sp>
        <p:nvSpPr>
          <p:cNvPr id="10" name="Rectangle 9">
            <a:extLst>
              <a:ext uri="{FF2B5EF4-FFF2-40B4-BE49-F238E27FC236}">
                <a16:creationId xmlns:a16="http://schemas.microsoft.com/office/drawing/2014/main" id="{31E97305-A2B8-43BC-A78F-1B211036A7E8}"/>
              </a:ext>
            </a:extLst>
          </p:cNvPr>
          <p:cNvSpPr/>
          <p:nvPr/>
        </p:nvSpPr>
        <p:spPr>
          <a:xfrm>
            <a:off x="7852259"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6A65D4-9039-4CED-B92E-A2595F5265A2}"/>
              </a:ext>
            </a:extLst>
          </p:cNvPr>
          <p:cNvSpPr/>
          <p:nvPr/>
        </p:nvSpPr>
        <p:spPr>
          <a:xfrm>
            <a:off x="10068000" y="-9962"/>
            <a:ext cx="2124000" cy="792000"/>
          </a:xfrm>
          <a:prstGeom prst="rect">
            <a:avLst/>
          </a:prstGeom>
          <a:solidFill>
            <a:srgbClr val="D8E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82E850-984B-4F28-A0C9-16A82046B6BB}"/>
              </a:ext>
            </a:extLst>
          </p:cNvPr>
          <p:cNvSpPr/>
          <p:nvPr/>
        </p:nvSpPr>
        <p:spPr>
          <a:xfrm>
            <a:off x="5635698" y="-9962"/>
            <a:ext cx="2124000"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F189378-6A09-4031-9047-0E146EF92797}"/>
              </a:ext>
            </a:extLst>
          </p:cNvPr>
          <p:cNvSpPr/>
          <p:nvPr/>
        </p:nvSpPr>
        <p:spPr>
          <a:xfrm>
            <a:off x="3421598" y="0"/>
            <a:ext cx="2124000" cy="792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E8D6"/>
              </a:solidFill>
            </a:endParaRPr>
          </a:p>
        </p:txBody>
      </p:sp>
      <p:sp>
        <p:nvSpPr>
          <p:cNvPr id="15" name="Rectangle 14">
            <a:extLst>
              <a:ext uri="{FF2B5EF4-FFF2-40B4-BE49-F238E27FC236}">
                <a16:creationId xmlns:a16="http://schemas.microsoft.com/office/drawing/2014/main" id="{4750E989-4AB9-4139-9DE1-90CB5343054E}"/>
              </a:ext>
            </a:extLst>
          </p:cNvPr>
          <p:cNvSpPr/>
          <p:nvPr/>
        </p:nvSpPr>
        <p:spPr>
          <a:xfrm>
            <a:off x="1205037" y="-9962"/>
            <a:ext cx="2124000" cy="792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E70D9E8-0281-4E7A-8304-B3D26CDB07C5}"/>
              </a:ext>
            </a:extLst>
          </p:cNvPr>
          <p:cNvCxnSpPr>
            <a:cxnSpLocks/>
          </p:cNvCxnSpPr>
          <p:nvPr/>
        </p:nvCxnSpPr>
        <p:spPr>
          <a:xfrm flipV="1">
            <a:off x="0" y="805725"/>
            <a:ext cx="12192000" cy="51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1AAB4E-5B78-4BD2-A199-5E514411C478}"/>
              </a:ext>
            </a:extLst>
          </p:cNvPr>
          <p:cNvSpPr/>
          <p:nvPr/>
        </p:nvSpPr>
        <p:spPr>
          <a:xfrm>
            <a:off x="1202986" y="201371"/>
            <a:ext cx="2122770" cy="369332"/>
          </a:xfrm>
          <a:prstGeom prst="rect">
            <a:avLst/>
          </a:prstGeom>
        </p:spPr>
        <p:txBody>
          <a:bodyPr wrap="square">
            <a:spAutoFit/>
          </a:bodyPr>
          <a:lstStyle/>
          <a:p>
            <a:pPr algn="ctr"/>
            <a:r>
              <a:rPr lang="en-GB" dirty="0">
                <a:solidFill>
                  <a:schemeClr val="bg1"/>
                </a:solidFill>
              </a:rPr>
              <a:t>Horizon scanning</a:t>
            </a:r>
          </a:p>
        </p:txBody>
      </p:sp>
      <p:sp>
        <p:nvSpPr>
          <p:cNvPr id="18" name="Rectangle 17">
            <a:extLst>
              <a:ext uri="{FF2B5EF4-FFF2-40B4-BE49-F238E27FC236}">
                <a16:creationId xmlns:a16="http://schemas.microsoft.com/office/drawing/2014/main" id="{094B103E-6ECE-4635-903F-53952E1371A7}"/>
              </a:ext>
            </a:extLst>
          </p:cNvPr>
          <p:cNvSpPr/>
          <p:nvPr/>
        </p:nvSpPr>
        <p:spPr>
          <a:xfrm>
            <a:off x="10104000" y="62872"/>
            <a:ext cx="2052000" cy="646331"/>
          </a:xfrm>
          <a:prstGeom prst="rect">
            <a:avLst/>
          </a:prstGeom>
        </p:spPr>
        <p:txBody>
          <a:bodyPr wrap="square">
            <a:spAutoFit/>
          </a:bodyPr>
          <a:lstStyle/>
          <a:p>
            <a:pPr algn="ctr"/>
            <a:r>
              <a:rPr lang="en-GB" dirty="0">
                <a:solidFill>
                  <a:schemeClr val="bg1"/>
                </a:solidFill>
              </a:rPr>
              <a:t>Help and feedback</a:t>
            </a:r>
          </a:p>
        </p:txBody>
      </p:sp>
      <p:sp>
        <p:nvSpPr>
          <p:cNvPr id="19" name="Rectangle 18">
            <a:extLst>
              <a:ext uri="{FF2B5EF4-FFF2-40B4-BE49-F238E27FC236}">
                <a16:creationId xmlns:a16="http://schemas.microsoft.com/office/drawing/2014/main" id="{1038BC44-E3CF-4E7B-8150-FBD03298ECFB}"/>
              </a:ext>
            </a:extLst>
          </p:cNvPr>
          <p:cNvSpPr/>
          <p:nvPr/>
        </p:nvSpPr>
        <p:spPr>
          <a:xfrm>
            <a:off x="7851029" y="201371"/>
            <a:ext cx="2125230" cy="369332"/>
          </a:xfrm>
          <a:prstGeom prst="rect">
            <a:avLst/>
          </a:prstGeom>
        </p:spPr>
        <p:txBody>
          <a:bodyPr wrap="square">
            <a:spAutoFit/>
          </a:bodyPr>
          <a:lstStyle/>
          <a:p>
            <a:pPr algn="ctr"/>
            <a:r>
              <a:rPr lang="en-GB" dirty="0">
                <a:solidFill>
                  <a:schemeClr val="bg1"/>
                </a:solidFill>
              </a:rPr>
              <a:t>Scan results</a:t>
            </a:r>
          </a:p>
        </p:txBody>
      </p:sp>
      <p:sp>
        <p:nvSpPr>
          <p:cNvPr id="20" name="Rectangle 19">
            <a:extLst>
              <a:ext uri="{FF2B5EF4-FFF2-40B4-BE49-F238E27FC236}">
                <a16:creationId xmlns:a16="http://schemas.microsoft.com/office/drawing/2014/main" id="{65F5D812-8FD8-473F-ACBA-D25D121846CB}"/>
              </a:ext>
            </a:extLst>
          </p:cNvPr>
          <p:cNvSpPr/>
          <p:nvPr/>
        </p:nvSpPr>
        <p:spPr>
          <a:xfrm>
            <a:off x="5634877" y="201371"/>
            <a:ext cx="2124411" cy="369332"/>
          </a:xfrm>
          <a:prstGeom prst="rect">
            <a:avLst/>
          </a:prstGeom>
        </p:spPr>
        <p:txBody>
          <a:bodyPr wrap="square">
            <a:spAutoFit/>
          </a:bodyPr>
          <a:lstStyle/>
          <a:p>
            <a:pPr algn="ctr"/>
            <a:r>
              <a:rPr lang="en-GB" dirty="0">
                <a:solidFill>
                  <a:schemeClr val="bg1"/>
                </a:solidFill>
              </a:rPr>
              <a:t>Conducting a scan</a:t>
            </a:r>
          </a:p>
        </p:txBody>
      </p:sp>
      <p:sp>
        <p:nvSpPr>
          <p:cNvPr id="21" name="Rectangle 20">
            <a:extLst>
              <a:ext uri="{FF2B5EF4-FFF2-40B4-BE49-F238E27FC236}">
                <a16:creationId xmlns:a16="http://schemas.microsoft.com/office/drawing/2014/main" id="{FB3AEFEF-9F57-4042-B335-BC72D4E286F5}"/>
              </a:ext>
            </a:extLst>
          </p:cNvPr>
          <p:cNvSpPr/>
          <p:nvPr/>
        </p:nvSpPr>
        <p:spPr>
          <a:xfrm>
            <a:off x="3418317" y="201371"/>
            <a:ext cx="2123999" cy="369332"/>
          </a:xfrm>
          <a:prstGeom prst="rect">
            <a:avLst/>
          </a:prstGeom>
        </p:spPr>
        <p:txBody>
          <a:bodyPr wrap="square">
            <a:spAutoFit/>
          </a:bodyPr>
          <a:lstStyle/>
          <a:p>
            <a:pPr algn="ctr"/>
            <a:r>
              <a:rPr lang="en-GB" dirty="0">
                <a:solidFill>
                  <a:schemeClr val="bg1"/>
                </a:solidFill>
              </a:rPr>
              <a:t>The CABI tool</a:t>
            </a:r>
          </a:p>
        </p:txBody>
      </p:sp>
      <p:pic>
        <p:nvPicPr>
          <p:cNvPr id="22" name="Picture 21">
            <a:extLst>
              <a:ext uri="{FF2B5EF4-FFF2-40B4-BE49-F238E27FC236}">
                <a16:creationId xmlns:a16="http://schemas.microsoft.com/office/drawing/2014/main" id="{4444D480-A865-4171-AC75-AC2129EFDD05}"/>
              </a:ext>
            </a:extLst>
          </p:cNvPr>
          <p:cNvPicPr>
            <a:picLocks noChangeAspect="1"/>
          </p:cNvPicPr>
          <p:nvPr/>
        </p:nvPicPr>
        <p:blipFill>
          <a:blip r:embed="rId6"/>
          <a:stretch>
            <a:fillRect/>
          </a:stretch>
        </p:blipFill>
        <p:spPr>
          <a:xfrm>
            <a:off x="176439" y="62872"/>
            <a:ext cx="876300" cy="676275"/>
          </a:xfrm>
          <a:prstGeom prst="rect">
            <a:avLst/>
          </a:prstGeom>
        </p:spPr>
      </p:pic>
      <p:pic>
        <p:nvPicPr>
          <p:cNvPr id="23" name="Graphic 22" descr="Tools with solid fill">
            <a:extLst>
              <a:ext uri="{FF2B5EF4-FFF2-40B4-BE49-F238E27FC236}">
                <a16:creationId xmlns:a16="http://schemas.microsoft.com/office/drawing/2014/main" id="{1594E627-74F2-47E1-A631-0679ACA72DA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8988" y="205700"/>
            <a:ext cx="272738" cy="272738"/>
          </a:xfrm>
          <a:prstGeom prst="rect">
            <a:avLst/>
          </a:prstGeom>
        </p:spPr>
      </p:pic>
      <p:sp>
        <p:nvSpPr>
          <p:cNvPr id="24" name="Text Placeholder 2">
            <a:extLst>
              <a:ext uri="{FF2B5EF4-FFF2-40B4-BE49-F238E27FC236}">
                <a16:creationId xmlns:a16="http://schemas.microsoft.com/office/drawing/2014/main" id="{7B412D33-C48B-473B-8486-FBA4725EEF1A}"/>
              </a:ext>
            </a:extLst>
          </p:cNvPr>
          <p:cNvSpPr txBox="1">
            <a:spLocks/>
          </p:cNvSpPr>
          <p:nvPr/>
        </p:nvSpPr>
        <p:spPr>
          <a:xfrm>
            <a:off x="99663" y="1402428"/>
            <a:ext cx="6246575" cy="914400"/>
          </a:xfrm>
          <a:prstGeom prst="rect">
            <a:avLst/>
          </a:prstGeom>
        </p:spPr>
        <p:txBody>
          <a:bodyPr vert="horz" lIns="91440" tIns="45720" rIns="91440" bIns="45720" rtlCol="0">
            <a:normAutofit/>
          </a:bodyPr>
          <a:lstStyle>
            <a:lvl1pPr marL="177800" indent="-17780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539750" indent="-17780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730250"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901700" indent="-1778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92200" indent="-1778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Selecting source countries </a:t>
            </a:r>
            <a:r>
              <a:rPr lang="en-GB" dirty="0"/>
              <a:t>(cont.)</a:t>
            </a:r>
          </a:p>
        </p:txBody>
      </p:sp>
      <p:sp>
        <p:nvSpPr>
          <p:cNvPr id="27" name="TextBox 26">
            <a:extLst>
              <a:ext uri="{FF2B5EF4-FFF2-40B4-BE49-F238E27FC236}">
                <a16:creationId xmlns:a16="http://schemas.microsoft.com/office/drawing/2014/main" id="{419D9878-5715-4C7F-ACC5-2CBBB9E64A69}"/>
              </a:ext>
            </a:extLst>
          </p:cNvPr>
          <p:cNvSpPr txBox="1"/>
          <p:nvPr/>
        </p:nvSpPr>
        <p:spPr>
          <a:xfrm>
            <a:off x="395862" y="2368857"/>
            <a:ext cx="4976238" cy="3477875"/>
          </a:xfrm>
          <a:prstGeom prst="rect">
            <a:avLst/>
          </a:prstGeom>
          <a:noFill/>
        </p:spPr>
        <p:txBody>
          <a:bodyPr wrap="square" rtlCol="0">
            <a:spAutoFit/>
          </a:bodyPr>
          <a:lstStyle/>
          <a:p>
            <a:r>
              <a:rPr lang="en-GB" sz="2000" dirty="0">
                <a:solidFill>
                  <a:srgbClr val="000000"/>
                </a:solidFill>
              </a:rPr>
              <a:t>The tool also assists with the selection of:</a:t>
            </a:r>
          </a:p>
          <a:p>
            <a:endParaRPr lang="en-GB" sz="2000" dirty="0">
              <a:solidFill>
                <a:srgbClr val="000000"/>
              </a:solidFill>
            </a:endParaRPr>
          </a:p>
          <a:p>
            <a:pPr marL="285750" indent="-285750">
              <a:buFont typeface="Arial" panose="020B0604020202020204" pitchFamily="34" charset="0"/>
              <a:buChar char="•"/>
            </a:pPr>
            <a:r>
              <a:rPr lang="en-GB" sz="2000" b="1" dirty="0">
                <a:solidFill>
                  <a:srgbClr val="000000"/>
                </a:solidFill>
              </a:rPr>
              <a:t>Trade partners</a:t>
            </a:r>
          </a:p>
          <a:p>
            <a:pPr marL="1080000"/>
            <a:r>
              <a:rPr lang="en-GB" sz="2000" dirty="0">
                <a:solidFill>
                  <a:srgbClr val="000000"/>
                </a:solidFill>
              </a:rPr>
              <a:t>UN </a:t>
            </a:r>
            <a:r>
              <a:rPr lang="en-GB" sz="2000" dirty="0" err="1">
                <a:solidFill>
                  <a:srgbClr val="000000"/>
                </a:solidFill>
              </a:rPr>
              <a:t>Comtrade</a:t>
            </a:r>
            <a:r>
              <a:rPr lang="en-GB" sz="2000" dirty="0">
                <a:solidFill>
                  <a:srgbClr val="000000"/>
                </a:solidFill>
              </a:rPr>
              <a:t> data</a:t>
            </a:r>
          </a:p>
          <a:p>
            <a:pPr marL="285750" indent="-285750">
              <a:buFont typeface="Arial" panose="020B0604020202020204" pitchFamily="34" charset="0"/>
              <a:buChar char="•"/>
            </a:pPr>
            <a:endParaRPr lang="en-GB" sz="2000" b="1" dirty="0">
              <a:solidFill>
                <a:srgbClr val="000000"/>
              </a:solidFill>
            </a:endParaRPr>
          </a:p>
          <a:p>
            <a:pPr marL="285750" indent="-285750">
              <a:buFont typeface="Arial" panose="020B0604020202020204" pitchFamily="34" charset="0"/>
              <a:buChar char="•"/>
            </a:pPr>
            <a:endParaRPr lang="en-GB" sz="2000" b="1" dirty="0">
              <a:solidFill>
                <a:srgbClr val="000000"/>
              </a:solidFill>
            </a:endParaRPr>
          </a:p>
          <a:p>
            <a:pPr marL="285750" indent="-285750">
              <a:buFont typeface="Arial" panose="020B0604020202020204" pitchFamily="34" charset="0"/>
              <a:buChar char="•"/>
            </a:pPr>
            <a:r>
              <a:rPr lang="en-GB" sz="2000" b="1" dirty="0">
                <a:solidFill>
                  <a:srgbClr val="000000"/>
                </a:solidFill>
              </a:rPr>
              <a:t>Countries with matching climate zones</a:t>
            </a:r>
          </a:p>
          <a:p>
            <a:pPr marL="1080000"/>
            <a:r>
              <a:rPr lang="en-GB" sz="2000" dirty="0" err="1">
                <a:solidFill>
                  <a:srgbClr val="000000"/>
                </a:solidFill>
              </a:rPr>
              <a:t>Köppen</a:t>
            </a:r>
            <a:r>
              <a:rPr lang="en-GB" sz="2000" dirty="0">
                <a:solidFill>
                  <a:srgbClr val="000000"/>
                </a:solidFill>
              </a:rPr>
              <a:t>-Geiger climate classification system</a:t>
            </a:r>
          </a:p>
          <a:p>
            <a:pPr marL="285750" indent="-285750">
              <a:buFont typeface="Arial" panose="020B0604020202020204" pitchFamily="34" charset="0"/>
              <a:buChar char="•"/>
            </a:pPr>
            <a:endParaRPr lang="en-GB" sz="2000" b="1" dirty="0">
              <a:solidFill>
                <a:srgbClr val="000000"/>
              </a:solidFill>
            </a:endParaRPr>
          </a:p>
        </p:txBody>
      </p:sp>
    </p:spTree>
    <p:extLst>
      <p:ext uri="{BB962C8B-B14F-4D97-AF65-F5344CB8AC3E}">
        <p14:creationId xmlns:p14="http://schemas.microsoft.com/office/powerpoint/2010/main" val="1366012786"/>
      </p:ext>
    </p:extLst>
  </p:cSld>
  <p:clrMapOvr>
    <a:masterClrMapping/>
  </p:clrMapOvr>
</p:sld>
</file>

<file path=ppt/theme/theme1.xml><?xml version="1.0" encoding="utf-8"?>
<a:theme xmlns:a="http://schemas.openxmlformats.org/drawingml/2006/main" name="Office Theme">
  <a:themeElements>
    <a:clrScheme name="CABI colours">
      <a:dk1>
        <a:srgbClr val="000000"/>
      </a:dk1>
      <a:lt1>
        <a:srgbClr val="FFFFFF"/>
      </a:lt1>
      <a:dk2>
        <a:srgbClr val="368729"/>
      </a:dk2>
      <a:lt2>
        <a:srgbClr val="FFFFFF"/>
      </a:lt2>
      <a:accent1>
        <a:srgbClr val="368729"/>
      </a:accent1>
      <a:accent2>
        <a:srgbClr val="E9500E"/>
      </a:accent2>
      <a:accent3>
        <a:srgbClr val="007F7B"/>
      </a:accent3>
      <a:accent4>
        <a:srgbClr val="004B8D"/>
      </a:accent4>
      <a:accent5>
        <a:srgbClr val="9370B1"/>
      </a:accent5>
      <a:accent6>
        <a:srgbClr val="00BCE3"/>
      </a:accent6>
      <a:hlink>
        <a:srgbClr val="368728"/>
      </a:hlink>
      <a:folHlink>
        <a:srgbClr val="6CCA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I Presentation Template 2020" id="{5DB5418A-2A61-AA42-A0E6-70988DDC017E}" vid="{70305BF0-0E37-3F46-989D-DA3F179C41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B51694757F15449C3041686EB9A775" ma:contentTypeVersion="9" ma:contentTypeDescription="Create a new document." ma:contentTypeScope="" ma:versionID="079561027e3c6141fd248ebde9b5a67c">
  <xsd:schema xmlns:xsd="http://www.w3.org/2001/XMLSchema" xmlns:xs="http://www.w3.org/2001/XMLSchema" xmlns:p="http://schemas.microsoft.com/office/2006/metadata/properties" xmlns:ns2="0ea2e843-b5f2-4f27-bed3-4c129a84fbf7" targetNamespace="http://schemas.microsoft.com/office/2006/metadata/properties" ma:root="true" ma:fieldsID="fbb223dc869c3a0d4d53bb2416f2409b" ns2:_="">
    <xsd:import namespace="0ea2e843-b5f2-4f27-bed3-4c129a84fb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a2e843-b5f2-4f27-bed3-4c129a84f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33CD3D-1E70-466A-9B5A-2D8A3A138B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a2e843-b5f2-4f27-bed3-4c129a84fb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E6EAC7-E096-40A8-A54B-B6A1315F5A8F}">
  <ds:schemaRefs>
    <ds:schemaRef ds:uri="http://schemas.microsoft.com/sharepoint/v3/contenttype/forms"/>
  </ds:schemaRefs>
</ds:datastoreItem>
</file>

<file path=customXml/itemProps3.xml><?xml version="1.0" encoding="utf-8"?>
<ds:datastoreItem xmlns:ds="http://schemas.openxmlformats.org/officeDocument/2006/customXml" ds:itemID="{BC3F893B-0C41-42B7-B454-6859CDD16FA2}">
  <ds:schemaRefs>
    <ds:schemaRef ds:uri="http://purl.org/dc/dcmitype/"/>
    <ds:schemaRef ds:uri="0ea2e843-b5f2-4f27-bed3-4c129a84fbf7"/>
    <ds:schemaRef ds:uri="http://purl.org/dc/term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2169</TotalTime>
  <Words>1845</Words>
  <Application>Microsoft Office PowerPoint</Application>
  <PresentationFormat>Widescreen</PresentationFormat>
  <Paragraphs>283</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Mincho</vt:lpstr>
      <vt:lpstr>MS PGothic</vt:lpstr>
      <vt:lpstr>Arial</vt:lpstr>
      <vt:lpstr>Calibri</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Norbert Maczey</cp:lastModifiedBy>
  <cp:revision>116</cp:revision>
  <cp:lastPrinted>2019-05-07T13:23:10Z</cp:lastPrinted>
  <dcterms:created xsi:type="dcterms:W3CDTF">2021-07-02T01:50:08Z</dcterms:created>
  <dcterms:modified xsi:type="dcterms:W3CDTF">2022-06-09T16:04:58Z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2021-07-02T01:50:08Z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61b66cf2-4705-4be9-9850-2b7608ceec58</vt:lpwstr>
  </property>
  <property fmtid="{D5CDD505-2E9C-101B-9397-08002B2CF9AE}" pid="8" name="MSIP_Label_2e892a75-59a0-4e0e-9b97-f68af558ca2b_ContentBits">
    <vt:lpwstr>0</vt:lpwstr>
  </property>
  <property fmtid="{D5CDD505-2E9C-101B-9397-08002B2CF9AE}" pid="9" name="ContentTypeId">
    <vt:lpwstr>0x0101001AB51694757F15449C3041686EB9A775</vt:lpwstr>
  </property>
</Properties>
</file>